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drawings/drawing6.xml" ContentType="application/vnd.openxmlformats-officedocument.drawingml.chartshapes+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drawings/drawing7.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drawings/drawing8.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drawings/drawing9.xml" ContentType="application/vnd.openxmlformats-officedocument.drawingml.chartshapes+xml"/>
  <Override PartName="/ppt/notesSlides/notesSlide6.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drawings/drawing10.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1.xml" ContentType="application/vnd.openxmlformats-officedocument.themeOverride+xml"/>
  <Override PartName="/ppt/drawings/drawing11.xml" ContentType="application/vnd.openxmlformats-officedocument.drawingml.chartshapes+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12.xml" ContentType="application/vnd.openxmlformats-officedocument.themeOverride+xml"/>
  <Override PartName="/ppt/drawings/drawing12.xml" ContentType="application/vnd.openxmlformats-officedocument.drawingml.chartshapes+xml"/>
  <Override PartName="/ppt/notesSlides/notesSlide7.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13.xml" ContentType="application/vnd.openxmlformats-officedocument.themeOverride+xml"/>
  <Override PartName="/ppt/drawings/drawing13.xml" ContentType="application/vnd.openxmlformats-officedocument.drawingml.chartshapes+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14.xml" ContentType="application/vnd.openxmlformats-officedocument.themeOverride+xml"/>
  <Override PartName="/ppt/drawings/drawing1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5" r:id="rId4"/>
  </p:sldMasterIdLst>
  <p:notesMasterIdLst>
    <p:notesMasterId r:id="rId17"/>
  </p:notesMasterIdLst>
  <p:handoutMasterIdLst>
    <p:handoutMasterId r:id="rId18"/>
  </p:handoutMasterIdLst>
  <p:sldIdLst>
    <p:sldId id="577" r:id="rId5"/>
    <p:sldId id="568" r:id="rId6"/>
    <p:sldId id="582" r:id="rId7"/>
    <p:sldId id="578" r:id="rId8"/>
    <p:sldId id="576" r:id="rId9"/>
    <p:sldId id="569" r:id="rId10"/>
    <p:sldId id="571" r:id="rId11"/>
    <p:sldId id="570" r:id="rId12"/>
    <p:sldId id="573" r:id="rId13"/>
    <p:sldId id="572" r:id="rId14"/>
    <p:sldId id="580" r:id="rId15"/>
    <p:sldId id="581" r:id="rId16"/>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870" userDrawn="1">
          <p15:clr>
            <a:srgbClr val="A4A3A4"/>
          </p15:clr>
        </p15:guide>
        <p15:guide id="4" pos="3797"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Lindstrom, Perry" initials="LP" lastIdx="5" clrIdx="6">
    <p:extLst>
      <p:ext uri="{19B8F6BF-5375-455C-9EA6-DF929625EA0E}">
        <p15:presenceInfo xmlns:p15="http://schemas.microsoft.com/office/powerpoint/2012/main" userId="S::perry.lindstrom@eia.gov::03b74240-8b09-4b82-9c1b-7441e6ca0457" providerId="AD"/>
      </p:ext>
    </p:extLst>
  </p:cmAuthor>
  <p:cmAuthor id="1" name="Torres, Julia (CONTR)" initials="TJ(" lastIdx="29" clrIdx="0">
    <p:extLst>
      <p:ext uri="{19B8F6BF-5375-455C-9EA6-DF929625EA0E}">
        <p15:presenceInfo xmlns:p15="http://schemas.microsoft.com/office/powerpoint/2012/main" userId="S-1-5-21-2005352356-2018378189-366286951-40483" providerId="AD"/>
      </p:ext>
    </p:extLst>
  </p:cmAuthor>
  <p:cmAuthor id="2" name="Sharp, Joy" initials="SJ" lastIdx="12" clrIdx="1">
    <p:extLst>
      <p:ext uri="{19B8F6BF-5375-455C-9EA6-DF929625EA0E}">
        <p15:presenceInfo xmlns:p15="http://schemas.microsoft.com/office/powerpoint/2012/main" userId="S-1-5-21-2005352356-2018378189-366286951-41437" providerId="AD"/>
      </p:ext>
    </p:extLst>
  </p:cmAuthor>
  <p:cmAuthor id="3" name="Steiner, Caitlin" initials="SC" lastIdx="58" clrIdx="2">
    <p:extLst>
      <p:ext uri="{19B8F6BF-5375-455C-9EA6-DF929625EA0E}">
        <p15:presenceInfo xmlns:p15="http://schemas.microsoft.com/office/powerpoint/2012/main" userId="Steiner, Caitlin" providerId="None"/>
      </p:ext>
    </p:extLst>
  </p:cmAuthor>
  <p:cmAuthor id="4" name="Winkler, Michael" initials="WM" lastIdx="30" clrIdx="3">
    <p:extLst>
      <p:ext uri="{19B8F6BF-5375-455C-9EA6-DF929625EA0E}">
        <p15:presenceInfo xmlns:p15="http://schemas.microsoft.com/office/powerpoint/2012/main" userId="S-1-5-21-2005352356-2018378189-366286951-42145" providerId="AD"/>
      </p:ext>
    </p:extLst>
  </p:cmAuthor>
  <p:cmAuthor id="5" name="Yen, Terry" initials="YT" lastIdx="67" clrIdx="4">
    <p:extLst>
      <p:ext uri="{19B8F6BF-5375-455C-9EA6-DF929625EA0E}">
        <p15:presenceInfo xmlns:p15="http://schemas.microsoft.com/office/powerpoint/2012/main" userId="S-1-5-21-2005352356-2018378189-366286951-20857" providerId="AD"/>
      </p:ext>
    </p:extLst>
  </p:cmAuthor>
  <p:cmAuthor id="6" name="Rizhakov, Andri" initials="RA" lastIdx="13" clrIdx="5">
    <p:extLst>
      <p:ext uri="{19B8F6BF-5375-455C-9EA6-DF929625EA0E}">
        <p15:presenceInfo xmlns:p15="http://schemas.microsoft.com/office/powerpoint/2012/main" userId="S::andri.rizhakov@eia.gov::13faa63e-05ed-4545-ac59-3b61577f243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E3A5AC"/>
    <a:srgbClr val="7A2630"/>
    <a:srgbClr val="5D9732"/>
    <a:srgbClr val="E1AB76"/>
    <a:srgbClr val="003953"/>
    <a:srgbClr val="A33340"/>
    <a:srgbClr val="E9B8BD"/>
    <a:srgbClr val="893F48"/>
    <a:srgbClr val="8B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810972-AAA8-DCAD-D99E-6DC9276E17B7}" v="185" dt="2019-12-31T21:18:37.384"/>
    <p1510:client id="{2DBBC7CB-60A6-44E4-3658-D9A427B2EA63}" v="17" dt="2019-12-31T12:59:43.242"/>
    <p1510:client id="{38F52BF0-6A7A-B3F1-4960-1390C66C6B69}" v="267" dt="2020-01-02T14:42:54.673"/>
    <p1510:client id="{3C977C54-EE99-4087-AA30-B238EA8F4B38}" v="19" dt="2019-12-31T19:22:50.365"/>
    <p1510:client id="{52C9A951-FB62-4B47-89C9-D9EF8B08F930}" v="120" dt="2019-12-30T20:58:56.351"/>
    <p1510:client id="{6C79BA29-C3BC-DF82-EBEB-B1A653E15EED}" v="32" dt="2019-12-31T15:27:48.362"/>
    <p1510:client id="{74F90926-0AB9-4451-9F6D-61D50B1FC9A0}" v="810" dt="2019-12-31T14:32:28.654"/>
    <p1510:client id="{8FBACDB2-BA11-FD63-5E9E-4746492F4E15}" v="1" dt="2019-12-30T18:47:07.296"/>
    <p1510:client id="{A4A1E84D-ACC4-409F-A597-12A743F2F263}" v="341" dt="2019-12-31T16:48:33.720"/>
    <p1510:client id="{AAC9E3A9-3472-9C51-DC19-194C05525528}" v="6" dt="2020-01-02T15:48:03.455"/>
    <p1510:client id="{AF223F01-7C2C-4392-9A77-68C049D85000}" v="33" dt="2019-12-30T20:42:39.021"/>
    <p1510:client id="{B45DA0FD-3C22-3DEF-789B-55BE099E6A0B}" v="119" dt="2019-12-30T18:36:03.581"/>
    <p1510:client id="{DA9CB6A9-77D0-4952-961A-47937D79535E}" v="130" dt="2019-12-31T15:07:44.883"/>
    <p1510:client id="{FD1FFE8C-0656-49CF-91A8-596FF98DCDBE}" v="151" dt="2019-12-30T21:25:11.6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1636" autoAdjust="0"/>
  </p:normalViewPr>
  <p:slideViewPr>
    <p:cSldViewPr snapToGrid="0">
      <p:cViewPr varScale="1">
        <p:scale>
          <a:sx n="72" d="100"/>
          <a:sy n="72" d="100"/>
        </p:scale>
        <p:origin x="108" y="66"/>
      </p:cViewPr>
      <p:guideLst>
        <p:guide orient="horz" pos="2160"/>
        <p:guide pos="3840"/>
        <p:guide orient="horz" pos="870"/>
        <p:guide pos="379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4" d="100"/>
          <a:sy n="84" d="100"/>
        </p:scale>
        <p:origin x="3156" y="7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10.xml"/><Relationship Id="rId4"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1.xml"/><Relationship Id="rId1" Type="http://schemas.microsoft.com/office/2011/relationships/chartStyle" Target="style11.xml"/><Relationship Id="rId5" Type="http://schemas.openxmlformats.org/officeDocument/2006/relationships/chartUserShapes" Target="../drawings/drawing11.xml"/><Relationship Id="rId4"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2.xml"/><Relationship Id="rId1" Type="http://schemas.microsoft.com/office/2011/relationships/chartStyle" Target="style12.xml"/><Relationship Id="rId5" Type="http://schemas.openxmlformats.org/officeDocument/2006/relationships/chartUserShapes" Target="../drawings/drawing12.xml"/><Relationship Id="rId4"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13.xml"/><Relationship Id="rId1" Type="http://schemas.microsoft.com/office/2011/relationships/chartStyle" Target="style13.xml"/><Relationship Id="rId5" Type="http://schemas.openxmlformats.org/officeDocument/2006/relationships/chartUserShapes" Target="../drawings/drawing13.xml"/><Relationship Id="rId4"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14.xml"/><Relationship Id="rId1" Type="http://schemas.microsoft.com/office/2011/relationships/chartStyle" Target="style14.xml"/><Relationship Id="rId5" Type="http://schemas.openxmlformats.org/officeDocument/2006/relationships/chartUserShapes" Target="../drawings/drawing14.xml"/><Relationship Id="rId4" Type="http://schemas.openxmlformats.org/officeDocument/2006/relationships/package" Target="../embeddings/Microsoft_Excel_Worksheet14.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3.xml"/><Relationship Id="rId4"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4.xml"/><Relationship Id="rId4"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5.xml"/><Relationship Id="rId4"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6.xml"/><Relationship Id="rId4"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7.xml"/><Relationship Id="rId4"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5" Type="http://schemas.openxmlformats.org/officeDocument/2006/relationships/chartUserShapes" Target="../drawings/drawing8.xml"/><Relationship Id="rId4"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5" Type="http://schemas.openxmlformats.org/officeDocument/2006/relationships/chartUserShapes" Target="../drawings/drawing9.xml"/><Relationship Id="rId4"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9681528767894549"/>
          <c:w val="0.72792903737201575"/>
          <c:h val="0.69555064292042346"/>
        </c:manualLayout>
      </c:layout>
      <c:lineChart>
        <c:grouping val="standard"/>
        <c:varyColors val="0"/>
        <c:ser>
          <c:idx val="0"/>
          <c:order val="0"/>
          <c:tx>
            <c:strRef>
              <c:f>Sheet1!$B$1</c:f>
              <c:strCache>
                <c:ptCount val="1"/>
                <c:pt idx="0">
                  <c:v>high oil and gas supply</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5.1239223629999993</c:v>
                </c:pt>
                <c:pt idx="10">
                  <c:v>5.0123291019999998</c:v>
                </c:pt>
                <c:pt idx="11">
                  <c:v>4.9737705079999994</c:v>
                </c:pt>
                <c:pt idx="12">
                  <c:v>4.9286777339999999</c:v>
                </c:pt>
                <c:pt idx="13">
                  <c:v>4.8617802729999999</c:v>
                </c:pt>
                <c:pt idx="14">
                  <c:v>4.8073593749999999</c:v>
                </c:pt>
                <c:pt idx="15">
                  <c:v>4.7123779299999997</c:v>
                </c:pt>
                <c:pt idx="16">
                  <c:v>4.7382890619999998</c:v>
                </c:pt>
                <c:pt idx="17">
                  <c:v>4.7383833009999998</c:v>
                </c:pt>
                <c:pt idx="18">
                  <c:v>4.725212891</c:v>
                </c:pt>
                <c:pt idx="19">
                  <c:v>4.7086738280000002</c:v>
                </c:pt>
                <c:pt idx="20">
                  <c:v>4.6835800780000003</c:v>
                </c:pt>
                <c:pt idx="21">
                  <c:v>4.6845170899999999</c:v>
                </c:pt>
                <c:pt idx="22">
                  <c:v>4.6877592770000005</c:v>
                </c:pt>
                <c:pt idx="23">
                  <c:v>4.6991284179999999</c:v>
                </c:pt>
                <c:pt idx="24">
                  <c:v>4.712401367</c:v>
                </c:pt>
                <c:pt idx="25">
                  <c:v>4.699653809</c:v>
                </c:pt>
                <c:pt idx="26">
                  <c:v>4.7262705079999998</c:v>
                </c:pt>
                <c:pt idx="27">
                  <c:v>4.7445664059999997</c:v>
                </c:pt>
                <c:pt idx="28">
                  <c:v>4.7651645509999998</c:v>
                </c:pt>
                <c:pt idx="29">
                  <c:v>4.78534375</c:v>
                </c:pt>
                <c:pt idx="30">
                  <c:v>4.7985449219999996</c:v>
                </c:pt>
                <c:pt idx="31">
                  <c:v>4.8127309569999994</c:v>
                </c:pt>
                <c:pt idx="32">
                  <c:v>4.8345317379999999</c:v>
                </c:pt>
                <c:pt idx="33">
                  <c:v>4.8552216799999997</c:v>
                </c:pt>
                <c:pt idx="34">
                  <c:v>4.8801166990000002</c:v>
                </c:pt>
                <c:pt idx="35">
                  <c:v>4.9073627929999999</c:v>
                </c:pt>
                <c:pt idx="36">
                  <c:v>4.9510527340000001</c:v>
                </c:pt>
                <c:pt idx="37">
                  <c:v>4.9795957030000002</c:v>
                </c:pt>
                <c:pt idx="38">
                  <c:v>5.0157016599999995</c:v>
                </c:pt>
                <c:pt idx="39">
                  <c:v>5.0579233400000003</c:v>
                </c:pt>
                <c:pt idx="40">
                  <c:v>5.0992993159999997</c:v>
                </c:pt>
              </c:numCache>
            </c:numRef>
          </c:val>
          <c:smooth val="0"/>
          <c:extLst xmlns:c16r2="http://schemas.microsoft.com/office/drawing/2015/06/chart">
            <c:ext xmlns:c16="http://schemas.microsoft.com/office/drawing/2014/chart" uri="{C3380CC4-5D6E-409C-BE32-E72D297353CC}">
              <c16:uniqueId val="{00000000-3455-45C3-B502-83C39185B576}"/>
            </c:ext>
          </c:extLst>
        </c:ser>
        <c:ser>
          <c:idx val="1"/>
          <c:order val="1"/>
          <c:tx>
            <c:strRef>
              <c:f>Sheet1!$C$1</c:f>
              <c:strCache>
                <c:ptCount val="1"/>
                <c:pt idx="0">
                  <c:v>high oil price</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5.1235639650000007</c:v>
                </c:pt>
                <c:pt idx="10">
                  <c:v>5.0221835940000004</c:v>
                </c:pt>
                <c:pt idx="11">
                  <c:v>5.0152709959999999</c:v>
                </c:pt>
                <c:pt idx="12">
                  <c:v>4.9810678710000005</c:v>
                </c:pt>
                <c:pt idx="13">
                  <c:v>4.9404145509999999</c:v>
                </c:pt>
                <c:pt idx="14">
                  <c:v>4.8771933589999996</c:v>
                </c:pt>
                <c:pt idx="15">
                  <c:v>4.791145996</c:v>
                </c:pt>
                <c:pt idx="16">
                  <c:v>4.7662944340000006</c:v>
                </c:pt>
                <c:pt idx="17">
                  <c:v>4.7014028319999994</c:v>
                </c:pt>
                <c:pt idx="18">
                  <c:v>4.6471738279999997</c:v>
                </c:pt>
                <c:pt idx="19">
                  <c:v>4.593921387</c:v>
                </c:pt>
                <c:pt idx="20">
                  <c:v>4.5753710940000003</c:v>
                </c:pt>
                <c:pt idx="21">
                  <c:v>4.5664799800000004</c:v>
                </c:pt>
                <c:pt idx="22">
                  <c:v>4.5594633789999994</c:v>
                </c:pt>
                <c:pt idx="23">
                  <c:v>4.5709013670000003</c:v>
                </c:pt>
                <c:pt idx="24">
                  <c:v>4.5721254879999993</c:v>
                </c:pt>
                <c:pt idx="25">
                  <c:v>4.5347363280000001</c:v>
                </c:pt>
                <c:pt idx="26">
                  <c:v>4.5232548829999999</c:v>
                </c:pt>
                <c:pt idx="27">
                  <c:v>4.4682280270000003</c:v>
                </c:pt>
                <c:pt idx="28">
                  <c:v>4.4432456050000004</c:v>
                </c:pt>
                <c:pt idx="29">
                  <c:v>4.4298271480000002</c:v>
                </c:pt>
                <c:pt idx="30">
                  <c:v>4.4177519529999998</c:v>
                </c:pt>
                <c:pt idx="31">
                  <c:v>4.4027709960000001</c:v>
                </c:pt>
                <c:pt idx="32">
                  <c:v>4.39194043</c:v>
                </c:pt>
                <c:pt idx="33">
                  <c:v>4.4001137699999999</c:v>
                </c:pt>
                <c:pt idx="34">
                  <c:v>4.4081386719999998</c:v>
                </c:pt>
                <c:pt idx="35">
                  <c:v>4.4131928710000006</c:v>
                </c:pt>
                <c:pt idx="36">
                  <c:v>4.439713867</c:v>
                </c:pt>
                <c:pt idx="37">
                  <c:v>4.4483237300000003</c:v>
                </c:pt>
                <c:pt idx="38">
                  <c:v>4.4634248049999998</c:v>
                </c:pt>
                <c:pt idx="39">
                  <c:v>4.4865810549999994</c:v>
                </c:pt>
                <c:pt idx="40">
                  <c:v>4.514386719</c:v>
                </c:pt>
              </c:numCache>
            </c:numRef>
          </c:val>
          <c:smooth val="0"/>
          <c:extLst xmlns:c16r2="http://schemas.microsoft.com/office/drawing/2015/06/chart">
            <c:ext xmlns:c16="http://schemas.microsoft.com/office/drawing/2014/chart" uri="{C3380CC4-5D6E-409C-BE32-E72D297353CC}">
              <c16:uniqueId val="{00000001-3455-45C3-B502-83C39185B576}"/>
            </c:ext>
          </c:extLst>
        </c:ser>
        <c:ser>
          <c:idx val="2"/>
          <c:order val="2"/>
          <c:tx>
            <c:strRef>
              <c:f>Sheet1!$D$1</c:f>
              <c:strCache>
                <c:ptCount val="1"/>
                <c:pt idx="0">
                  <c:v>high renewable cost</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5.1236088870000005</c:v>
                </c:pt>
                <c:pt idx="10">
                  <c:v>5.0036923829999997</c:v>
                </c:pt>
                <c:pt idx="11">
                  <c:v>4.970891602</c:v>
                </c:pt>
                <c:pt idx="12">
                  <c:v>4.9463916019999994</c:v>
                </c:pt>
                <c:pt idx="13">
                  <c:v>4.8726821290000002</c:v>
                </c:pt>
                <c:pt idx="14">
                  <c:v>4.8330761720000002</c:v>
                </c:pt>
                <c:pt idx="15">
                  <c:v>4.7887363279999997</c:v>
                </c:pt>
                <c:pt idx="16">
                  <c:v>4.8056083980000004</c:v>
                </c:pt>
                <c:pt idx="17">
                  <c:v>4.7847504879999994</c:v>
                </c:pt>
                <c:pt idx="18">
                  <c:v>4.7822539060000002</c:v>
                </c:pt>
                <c:pt idx="19">
                  <c:v>4.7853867189999999</c:v>
                </c:pt>
                <c:pt idx="20">
                  <c:v>4.7631347660000003</c:v>
                </c:pt>
                <c:pt idx="21">
                  <c:v>4.7601450199999995</c:v>
                </c:pt>
                <c:pt idx="22">
                  <c:v>4.7682119140000001</c:v>
                </c:pt>
                <c:pt idx="23">
                  <c:v>4.7669794920000008</c:v>
                </c:pt>
                <c:pt idx="24">
                  <c:v>4.7830131840000005</c:v>
                </c:pt>
                <c:pt idx="25">
                  <c:v>4.7775678710000005</c:v>
                </c:pt>
                <c:pt idx="26">
                  <c:v>4.7854604490000003</c:v>
                </c:pt>
                <c:pt idx="27">
                  <c:v>4.8050366210000002</c:v>
                </c:pt>
                <c:pt idx="28">
                  <c:v>4.8127485349999999</c:v>
                </c:pt>
                <c:pt idx="29">
                  <c:v>4.826415527</c:v>
                </c:pt>
                <c:pt idx="30">
                  <c:v>4.8427685549999993</c:v>
                </c:pt>
                <c:pt idx="31">
                  <c:v>4.8645825199999999</c:v>
                </c:pt>
                <c:pt idx="32">
                  <c:v>4.8881298829999995</c:v>
                </c:pt>
                <c:pt idx="33">
                  <c:v>4.916672363</c:v>
                </c:pt>
                <c:pt idx="34">
                  <c:v>4.9499531250000004</c:v>
                </c:pt>
                <c:pt idx="35">
                  <c:v>4.9839663090000004</c:v>
                </c:pt>
                <c:pt idx="36">
                  <c:v>5.0164487300000005</c:v>
                </c:pt>
                <c:pt idx="37">
                  <c:v>5.0525615230000005</c:v>
                </c:pt>
                <c:pt idx="38">
                  <c:v>5.0905117190000002</c:v>
                </c:pt>
                <c:pt idx="39">
                  <c:v>5.119984863</c:v>
                </c:pt>
                <c:pt idx="40">
                  <c:v>5.1541708980000003</c:v>
                </c:pt>
              </c:numCache>
            </c:numRef>
          </c:val>
          <c:smooth val="0"/>
          <c:extLst xmlns:c16r2="http://schemas.microsoft.com/office/drawing/2015/06/chart">
            <c:ext xmlns:c16="http://schemas.microsoft.com/office/drawing/2014/chart" uri="{C3380CC4-5D6E-409C-BE32-E72D297353CC}">
              <c16:uniqueId val="{00000002-3455-45C3-B502-83C39185B576}"/>
            </c:ext>
          </c:extLst>
        </c:ser>
        <c:ser>
          <c:idx val="4"/>
          <c:order val="3"/>
          <c:tx>
            <c:strRef>
              <c:f>Sheet1!$E$1</c:f>
              <c:strCache>
                <c:ptCount val="1"/>
                <c:pt idx="0">
                  <c:v>low renewable cost</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5.1236337890000003</c:v>
                </c:pt>
                <c:pt idx="10">
                  <c:v>5.0037255859999998</c:v>
                </c:pt>
                <c:pt idx="11">
                  <c:v>4.9715156250000003</c:v>
                </c:pt>
                <c:pt idx="12">
                  <c:v>4.9232099609999995</c:v>
                </c:pt>
                <c:pt idx="13">
                  <c:v>4.8420400390000005</c:v>
                </c:pt>
                <c:pt idx="14">
                  <c:v>4.7858935549999995</c:v>
                </c:pt>
                <c:pt idx="15">
                  <c:v>4.6992128910000002</c:v>
                </c:pt>
                <c:pt idx="16">
                  <c:v>4.721266602</c:v>
                </c:pt>
                <c:pt idx="17">
                  <c:v>4.6849077150000005</c:v>
                </c:pt>
                <c:pt idx="18">
                  <c:v>4.6689013670000001</c:v>
                </c:pt>
                <c:pt idx="19">
                  <c:v>4.6535219730000001</c:v>
                </c:pt>
                <c:pt idx="20">
                  <c:v>4.6257255859999997</c:v>
                </c:pt>
                <c:pt idx="21">
                  <c:v>4.6181591799999993</c:v>
                </c:pt>
                <c:pt idx="22">
                  <c:v>4.6153251950000005</c:v>
                </c:pt>
                <c:pt idx="23">
                  <c:v>4.6129648440000004</c:v>
                </c:pt>
                <c:pt idx="24">
                  <c:v>4.6159340819999999</c:v>
                </c:pt>
                <c:pt idx="25">
                  <c:v>4.593771973</c:v>
                </c:pt>
                <c:pt idx="26">
                  <c:v>4.5791586909999999</c:v>
                </c:pt>
                <c:pt idx="27">
                  <c:v>4.5726005859999992</c:v>
                </c:pt>
                <c:pt idx="28">
                  <c:v>4.5596538090000003</c:v>
                </c:pt>
                <c:pt idx="29">
                  <c:v>4.5572255859999995</c:v>
                </c:pt>
                <c:pt idx="30">
                  <c:v>4.5745595699999999</c:v>
                </c:pt>
                <c:pt idx="31">
                  <c:v>4.5804853519999993</c:v>
                </c:pt>
                <c:pt idx="32">
                  <c:v>4.5895405270000005</c:v>
                </c:pt>
                <c:pt idx="33">
                  <c:v>4.6002236329999997</c:v>
                </c:pt>
                <c:pt idx="34">
                  <c:v>4.6094941409999999</c:v>
                </c:pt>
                <c:pt idx="35">
                  <c:v>4.6291474609999996</c:v>
                </c:pt>
                <c:pt idx="36">
                  <c:v>4.6418334960000003</c:v>
                </c:pt>
                <c:pt idx="37">
                  <c:v>4.6555781249999999</c:v>
                </c:pt>
                <c:pt idx="38">
                  <c:v>4.6697226560000002</c:v>
                </c:pt>
                <c:pt idx="39">
                  <c:v>4.6837797849999996</c:v>
                </c:pt>
                <c:pt idx="40">
                  <c:v>4.6913344729999995</c:v>
                </c:pt>
              </c:numCache>
            </c:numRef>
          </c:val>
          <c:smooth val="0"/>
          <c:extLst xmlns:c16r2="http://schemas.microsoft.com/office/drawing/2015/06/chart">
            <c:ext xmlns:c16="http://schemas.microsoft.com/office/drawing/2014/chart" uri="{C3380CC4-5D6E-409C-BE32-E72D297353CC}">
              <c16:uniqueId val="{00000003-3455-45C3-B502-83C39185B576}"/>
            </c:ext>
          </c:extLst>
        </c:ser>
        <c:ser>
          <c:idx val="3"/>
          <c:order val="4"/>
          <c:tx>
            <c:strRef>
              <c:f>Sheet1!$F$1</c:f>
              <c:strCache>
                <c:ptCount val="1"/>
                <c:pt idx="0">
                  <c:v>low oil and gas supply</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5.1237255859999999</c:v>
                </c:pt>
                <c:pt idx="10">
                  <c:v>4.9835000000000003</c:v>
                </c:pt>
                <c:pt idx="11">
                  <c:v>4.9878720700000008</c:v>
                </c:pt>
                <c:pt idx="12">
                  <c:v>4.928729004</c:v>
                </c:pt>
                <c:pt idx="13">
                  <c:v>4.849587402</c:v>
                </c:pt>
                <c:pt idx="14">
                  <c:v>4.7981928710000004</c:v>
                </c:pt>
                <c:pt idx="15">
                  <c:v>4.7358022460000004</c:v>
                </c:pt>
                <c:pt idx="16">
                  <c:v>4.7017788090000003</c:v>
                </c:pt>
                <c:pt idx="17">
                  <c:v>4.649416016</c:v>
                </c:pt>
                <c:pt idx="18">
                  <c:v>4.6058686519999998</c:v>
                </c:pt>
                <c:pt idx="19">
                  <c:v>4.5752739259999995</c:v>
                </c:pt>
                <c:pt idx="20">
                  <c:v>4.5512011719999999</c:v>
                </c:pt>
                <c:pt idx="21">
                  <c:v>4.5191054690000003</c:v>
                </c:pt>
                <c:pt idx="22">
                  <c:v>4.5017514649999999</c:v>
                </c:pt>
                <c:pt idx="23">
                  <c:v>4.4935258789999999</c:v>
                </c:pt>
                <c:pt idx="24">
                  <c:v>4.4967104490000001</c:v>
                </c:pt>
                <c:pt idx="25">
                  <c:v>4.4875585940000002</c:v>
                </c:pt>
                <c:pt idx="26">
                  <c:v>4.493407715</c:v>
                </c:pt>
                <c:pt idx="27">
                  <c:v>4.5002348629999993</c:v>
                </c:pt>
                <c:pt idx="28">
                  <c:v>4.5088486329999995</c:v>
                </c:pt>
                <c:pt idx="29">
                  <c:v>4.5145468749999997</c:v>
                </c:pt>
                <c:pt idx="30">
                  <c:v>4.515603027</c:v>
                </c:pt>
                <c:pt idx="31">
                  <c:v>4.5146147460000003</c:v>
                </c:pt>
                <c:pt idx="32">
                  <c:v>4.5167485349999996</c:v>
                </c:pt>
                <c:pt idx="33">
                  <c:v>4.5197304689999998</c:v>
                </c:pt>
                <c:pt idx="34">
                  <c:v>4.535437988</c:v>
                </c:pt>
                <c:pt idx="35">
                  <c:v>4.549129883</c:v>
                </c:pt>
                <c:pt idx="36">
                  <c:v>4.5693124999999997</c:v>
                </c:pt>
                <c:pt idx="37">
                  <c:v>4.5753369140000002</c:v>
                </c:pt>
                <c:pt idx="38">
                  <c:v>4.5873188479999998</c:v>
                </c:pt>
                <c:pt idx="39">
                  <c:v>4.6047089840000002</c:v>
                </c:pt>
                <c:pt idx="40">
                  <c:v>4.6199941410000003</c:v>
                </c:pt>
              </c:numCache>
            </c:numRef>
          </c:val>
          <c:smooth val="0"/>
          <c:extLst xmlns:c16r2="http://schemas.microsoft.com/office/drawing/2015/06/chart">
            <c:ext xmlns:c16="http://schemas.microsoft.com/office/drawing/2014/chart" uri="{C3380CC4-5D6E-409C-BE32-E72D297353CC}">
              <c16:uniqueId val="{00000004-3455-45C3-B502-83C39185B576}"/>
            </c:ext>
          </c:extLst>
        </c:ser>
        <c:ser>
          <c:idx val="5"/>
          <c:order val="5"/>
          <c:tx>
            <c:strRef>
              <c:f>Sheet1!$G$1</c:f>
              <c:strCache>
                <c:ptCount val="1"/>
                <c:pt idx="0">
                  <c:v>low oil price</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Sheet1!$G$2:$G$42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5.1243251949999999</c:v>
                </c:pt>
                <c:pt idx="10">
                  <c:v>4.9701801759999995</c:v>
                </c:pt>
                <c:pt idx="11">
                  <c:v>4.9312592770000006</c:v>
                </c:pt>
                <c:pt idx="12">
                  <c:v>4.8761689450000008</c:v>
                </c:pt>
                <c:pt idx="13">
                  <c:v>4.8000185549999994</c:v>
                </c:pt>
                <c:pt idx="14">
                  <c:v>4.7656674800000003</c:v>
                </c:pt>
                <c:pt idx="15">
                  <c:v>4.7096967770000004</c:v>
                </c:pt>
                <c:pt idx="16">
                  <c:v>4.7329501949999999</c:v>
                </c:pt>
                <c:pt idx="17">
                  <c:v>4.7162211909999998</c:v>
                </c:pt>
                <c:pt idx="18">
                  <c:v>4.7023627929999998</c:v>
                </c:pt>
                <c:pt idx="19">
                  <c:v>4.6966982420000001</c:v>
                </c:pt>
                <c:pt idx="20">
                  <c:v>4.6706894529999996</c:v>
                </c:pt>
                <c:pt idx="21">
                  <c:v>4.6694873049999996</c:v>
                </c:pt>
                <c:pt idx="22">
                  <c:v>4.6815131839999999</c:v>
                </c:pt>
                <c:pt idx="23">
                  <c:v>4.701978027</c:v>
                </c:pt>
                <c:pt idx="24">
                  <c:v>4.7225063479999996</c:v>
                </c:pt>
                <c:pt idx="25">
                  <c:v>4.7234287109999995</c:v>
                </c:pt>
                <c:pt idx="26">
                  <c:v>4.7454350590000001</c:v>
                </c:pt>
                <c:pt idx="27">
                  <c:v>4.7559521480000004</c:v>
                </c:pt>
                <c:pt idx="28">
                  <c:v>4.7776274409999999</c:v>
                </c:pt>
                <c:pt idx="29">
                  <c:v>4.7953999019999998</c:v>
                </c:pt>
                <c:pt idx="30">
                  <c:v>4.8062602539999997</c:v>
                </c:pt>
                <c:pt idx="31">
                  <c:v>4.8136547849999998</c:v>
                </c:pt>
                <c:pt idx="32">
                  <c:v>4.8311875000000004</c:v>
                </c:pt>
                <c:pt idx="33">
                  <c:v>4.847282227</c:v>
                </c:pt>
                <c:pt idx="34">
                  <c:v>4.8690688479999995</c:v>
                </c:pt>
                <c:pt idx="35">
                  <c:v>4.893328125</c:v>
                </c:pt>
                <c:pt idx="36">
                  <c:v>4.931079102</c:v>
                </c:pt>
                <c:pt idx="37">
                  <c:v>4.9621455079999999</c:v>
                </c:pt>
                <c:pt idx="38">
                  <c:v>4.9925693359999999</c:v>
                </c:pt>
                <c:pt idx="39">
                  <c:v>5.0338237299999999</c:v>
                </c:pt>
                <c:pt idx="40">
                  <c:v>5.0857143550000004</c:v>
                </c:pt>
              </c:numCache>
            </c:numRef>
          </c:val>
          <c:smooth val="0"/>
          <c:extLst xmlns:c16r2="http://schemas.microsoft.com/office/drawing/2015/06/chart">
            <c:ext xmlns:c16="http://schemas.microsoft.com/office/drawing/2014/chart" uri="{C3380CC4-5D6E-409C-BE32-E72D297353CC}">
              <c16:uniqueId val="{00000005-3455-45C3-B502-83C39185B576}"/>
            </c:ext>
          </c:extLst>
        </c:ser>
        <c:ser>
          <c:idx val="6"/>
          <c:order val="6"/>
          <c:tx>
            <c:strRef>
              <c:f>Sheet1!$H$1</c:f>
              <c:strCache>
                <c:ptCount val="1"/>
                <c:pt idx="0">
                  <c:v>high macro</c:v>
                </c:pt>
              </c:strCache>
            </c:strRef>
          </c:tx>
          <c:spPr>
            <a:ln w="22225" cap="rnd">
              <a:solidFill>
                <a:srgbClr val="0071A1"/>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Sheet1!$H$2:$H$42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5.1238007809999999</c:v>
                </c:pt>
                <c:pt idx="10">
                  <c:v>5.0064477539999999</c:v>
                </c:pt>
                <c:pt idx="11">
                  <c:v>4.9910258789999995</c:v>
                </c:pt>
                <c:pt idx="12">
                  <c:v>4.9802294920000003</c:v>
                </c:pt>
                <c:pt idx="13">
                  <c:v>4.9202495120000007</c:v>
                </c:pt>
                <c:pt idx="14">
                  <c:v>4.8922871089999997</c:v>
                </c:pt>
                <c:pt idx="15">
                  <c:v>4.8452822269999993</c:v>
                </c:pt>
                <c:pt idx="16">
                  <c:v>4.877684082</c:v>
                </c:pt>
                <c:pt idx="17">
                  <c:v>4.8547075199999998</c:v>
                </c:pt>
                <c:pt idx="18">
                  <c:v>4.8463051759999995</c:v>
                </c:pt>
                <c:pt idx="19">
                  <c:v>4.8399365230000004</c:v>
                </c:pt>
                <c:pt idx="20">
                  <c:v>4.8427514650000001</c:v>
                </c:pt>
                <c:pt idx="21">
                  <c:v>4.8589477539999999</c:v>
                </c:pt>
                <c:pt idx="22">
                  <c:v>4.8820278319999995</c:v>
                </c:pt>
                <c:pt idx="23">
                  <c:v>4.8956596680000004</c:v>
                </c:pt>
                <c:pt idx="24">
                  <c:v>4.9229858399999999</c:v>
                </c:pt>
                <c:pt idx="25">
                  <c:v>4.9311083980000001</c:v>
                </c:pt>
                <c:pt idx="26">
                  <c:v>4.9554633790000002</c:v>
                </c:pt>
                <c:pt idx="27">
                  <c:v>4.9952324219999999</c:v>
                </c:pt>
                <c:pt idx="28">
                  <c:v>5.0202446289999996</c:v>
                </c:pt>
                <c:pt idx="29">
                  <c:v>5.0361093749999997</c:v>
                </c:pt>
                <c:pt idx="30">
                  <c:v>5.0658466799999999</c:v>
                </c:pt>
                <c:pt idx="31">
                  <c:v>5.0999750979999998</c:v>
                </c:pt>
                <c:pt idx="32">
                  <c:v>5.1322744140000003</c:v>
                </c:pt>
                <c:pt idx="33">
                  <c:v>5.1811909180000004</c:v>
                </c:pt>
                <c:pt idx="34">
                  <c:v>5.2353041989999998</c:v>
                </c:pt>
                <c:pt idx="35">
                  <c:v>5.2858505859999996</c:v>
                </c:pt>
                <c:pt idx="36">
                  <c:v>5.3439892579999997</c:v>
                </c:pt>
                <c:pt idx="37">
                  <c:v>5.384781738</c:v>
                </c:pt>
                <c:pt idx="38">
                  <c:v>5.4343320310000003</c:v>
                </c:pt>
                <c:pt idx="39">
                  <c:v>5.4863212890000002</c:v>
                </c:pt>
                <c:pt idx="40">
                  <c:v>5.5422324219999997</c:v>
                </c:pt>
              </c:numCache>
            </c:numRef>
          </c:val>
          <c:smooth val="0"/>
          <c:extLst xmlns:c16r2="http://schemas.microsoft.com/office/drawing/2015/06/chart">
            <c:ext xmlns:c16="http://schemas.microsoft.com/office/drawing/2014/chart" uri="{C3380CC4-5D6E-409C-BE32-E72D297353CC}">
              <c16:uniqueId val="{00000006-3455-45C3-B502-83C39185B576}"/>
            </c:ext>
          </c:extLst>
        </c:ser>
        <c:ser>
          <c:idx val="7"/>
          <c:order val="7"/>
          <c:tx>
            <c:strRef>
              <c:f>Sheet1!$I$1</c:f>
              <c:strCache>
                <c:ptCount val="1"/>
                <c:pt idx="0">
                  <c:v>low macro</c:v>
                </c:pt>
              </c:strCache>
            </c:strRef>
          </c:tx>
          <c:spPr>
            <a:ln w="22225" cap="rnd">
              <a:solidFill>
                <a:srgbClr val="89DBFF"/>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Sheet1!$I$2:$I$42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5.1237812500000004</c:v>
                </c:pt>
                <c:pt idx="10">
                  <c:v>4.9979316410000001</c:v>
                </c:pt>
                <c:pt idx="11">
                  <c:v>4.9201762699999998</c:v>
                </c:pt>
                <c:pt idx="12">
                  <c:v>4.8517485349999996</c:v>
                </c:pt>
                <c:pt idx="13">
                  <c:v>4.7390986329999993</c:v>
                </c:pt>
                <c:pt idx="14">
                  <c:v>4.6650854490000002</c:v>
                </c:pt>
                <c:pt idx="15">
                  <c:v>4.5687675780000001</c:v>
                </c:pt>
                <c:pt idx="16">
                  <c:v>4.5815424800000004</c:v>
                </c:pt>
                <c:pt idx="17">
                  <c:v>4.5321206050000002</c:v>
                </c:pt>
                <c:pt idx="18">
                  <c:v>4.518312012</c:v>
                </c:pt>
                <c:pt idx="19">
                  <c:v>4.4974492189999999</c:v>
                </c:pt>
                <c:pt idx="20">
                  <c:v>4.4640024409999999</c:v>
                </c:pt>
                <c:pt idx="21">
                  <c:v>4.4511821290000002</c:v>
                </c:pt>
                <c:pt idx="22">
                  <c:v>4.4335810549999994</c:v>
                </c:pt>
                <c:pt idx="23">
                  <c:v>4.4256806640000006</c:v>
                </c:pt>
                <c:pt idx="24">
                  <c:v>4.4353027339999995</c:v>
                </c:pt>
                <c:pt idx="25">
                  <c:v>4.4082470700000007</c:v>
                </c:pt>
                <c:pt idx="26">
                  <c:v>4.3856586909999997</c:v>
                </c:pt>
                <c:pt idx="27">
                  <c:v>4.3848203119999996</c:v>
                </c:pt>
                <c:pt idx="28">
                  <c:v>4.3739355470000003</c:v>
                </c:pt>
                <c:pt idx="29">
                  <c:v>4.3512016600000001</c:v>
                </c:pt>
                <c:pt idx="30">
                  <c:v>4.3448876950000006</c:v>
                </c:pt>
                <c:pt idx="31">
                  <c:v>4.3354663090000001</c:v>
                </c:pt>
                <c:pt idx="32">
                  <c:v>4.3284824220000004</c:v>
                </c:pt>
                <c:pt idx="33">
                  <c:v>4.3253842770000004</c:v>
                </c:pt>
                <c:pt idx="34">
                  <c:v>4.3187509769999997</c:v>
                </c:pt>
                <c:pt idx="35">
                  <c:v>4.3193525390000005</c:v>
                </c:pt>
                <c:pt idx="36">
                  <c:v>4.3347138670000005</c:v>
                </c:pt>
                <c:pt idx="37">
                  <c:v>4.3364965819999997</c:v>
                </c:pt>
                <c:pt idx="38">
                  <c:v>4.3510727539999996</c:v>
                </c:pt>
                <c:pt idx="39">
                  <c:v>4.3652949220000004</c:v>
                </c:pt>
                <c:pt idx="40">
                  <c:v>4.3761235349999996</c:v>
                </c:pt>
              </c:numCache>
            </c:numRef>
          </c:val>
          <c:smooth val="0"/>
          <c:extLst xmlns:c16r2="http://schemas.microsoft.com/office/drawing/2015/06/chart">
            <c:ext xmlns:c16="http://schemas.microsoft.com/office/drawing/2014/chart" uri="{C3380CC4-5D6E-409C-BE32-E72D297353CC}">
              <c16:uniqueId val="{00000007-3455-45C3-B502-83C39185B576}"/>
            </c:ext>
          </c:extLst>
        </c:ser>
        <c:ser>
          <c:idx val="8"/>
          <c:order val="8"/>
          <c:tx>
            <c:strRef>
              <c:f>Sheet1!$J$1</c:f>
              <c:strCache>
                <c:ptCount val="1"/>
                <c:pt idx="0">
                  <c:v>Reference</c:v>
                </c:pt>
              </c:strCache>
            </c:strRef>
          </c:tx>
          <c:spPr>
            <a:ln w="22225"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Sheet1!$J$2:$J$42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5.1230126950000008</c:v>
                </c:pt>
                <c:pt idx="10">
                  <c:v>4.9929062499999999</c:v>
                </c:pt>
                <c:pt idx="11">
                  <c:v>4.9572114259999998</c:v>
                </c:pt>
                <c:pt idx="12">
                  <c:v>4.9085102539999994</c:v>
                </c:pt>
                <c:pt idx="13">
                  <c:v>4.8367333980000007</c:v>
                </c:pt>
                <c:pt idx="14">
                  <c:v>4.7963847660000001</c:v>
                </c:pt>
                <c:pt idx="15">
                  <c:v>4.732554199</c:v>
                </c:pt>
                <c:pt idx="16">
                  <c:v>4.755107422</c:v>
                </c:pt>
                <c:pt idx="17">
                  <c:v>4.7241562500000001</c:v>
                </c:pt>
                <c:pt idx="18">
                  <c:v>4.7075551759999996</c:v>
                </c:pt>
                <c:pt idx="19">
                  <c:v>4.6939096679999999</c:v>
                </c:pt>
                <c:pt idx="20">
                  <c:v>4.6739082029999999</c:v>
                </c:pt>
                <c:pt idx="21">
                  <c:v>4.6705336909999993</c:v>
                </c:pt>
                <c:pt idx="22">
                  <c:v>4.6747963870000007</c:v>
                </c:pt>
                <c:pt idx="23">
                  <c:v>4.6835224609999999</c:v>
                </c:pt>
                <c:pt idx="24">
                  <c:v>4.6982753910000001</c:v>
                </c:pt>
                <c:pt idx="25">
                  <c:v>4.6914565430000001</c:v>
                </c:pt>
                <c:pt idx="26">
                  <c:v>4.6851386719999999</c:v>
                </c:pt>
                <c:pt idx="27">
                  <c:v>4.6947324220000004</c:v>
                </c:pt>
                <c:pt idx="28">
                  <c:v>4.6952475590000002</c:v>
                </c:pt>
                <c:pt idx="29">
                  <c:v>4.7005424800000002</c:v>
                </c:pt>
                <c:pt idx="30">
                  <c:v>4.71501123</c:v>
                </c:pt>
                <c:pt idx="31">
                  <c:v>4.7279946289999994</c:v>
                </c:pt>
                <c:pt idx="32">
                  <c:v>4.7386254879999994</c:v>
                </c:pt>
                <c:pt idx="33">
                  <c:v>4.7530346680000006</c:v>
                </c:pt>
                <c:pt idx="34">
                  <c:v>4.7665307620000004</c:v>
                </c:pt>
                <c:pt idx="35">
                  <c:v>4.7818271480000005</c:v>
                </c:pt>
                <c:pt idx="36">
                  <c:v>4.8068945310000002</c:v>
                </c:pt>
                <c:pt idx="37">
                  <c:v>4.8340058589999995</c:v>
                </c:pt>
                <c:pt idx="38">
                  <c:v>4.8645053709999999</c:v>
                </c:pt>
                <c:pt idx="39">
                  <c:v>4.892406738</c:v>
                </c:pt>
                <c:pt idx="40">
                  <c:v>4.9219272460000001</c:v>
                </c:pt>
              </c:numCache>
            </c:numRef>
          </c:val>
          <c:smooth val="0"/>
          <c:extLst xmlns:c16r2="http://schemas.microsoft.com/office/drawing/2015/06/chart">
            <c:ext xmlns:c16="http://schemas.microsoft.com/office/drawing/2014/chart" uri="{C3380CC4-5D6E-409C-BE32-E72D297353CC}">
              <c16:uniqueId val="{00000008-3455-45C3-B502-83C39185B576}"/>
            </c:ext>
          </c:extLst>
        </c:ser>
        <c:dLbls>
          <c:showLegendKey val="0"/>
          <c:showVal val="0"/>
          <c:showCatName val="0"/>
          <c:showSerName val="0"/>
          <c:showPercent val="0"/>
          <c:showBubbleSize val="0"/>
        </c:dLbls>
        <c:smooth val="0"/>
        <c:axId val="-651759136"/>
        <c:axId val="-651763488"/>
      </c:lineChart>
      <c:catAx>
        <c:axId val="-651759136"/>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3488"/>
        <c:crosses val="autoZero"/>
        <c:auto val="1"/>
        <c:lblAlgn val="ctr"/>
        <c:lblOffset val="100"/>
        <c:tickLblSkip val="10"/>
        <c:tickMarkSkip val="10"/>
        <c:noMultiLvlLbl val="0"/>
      </c:catAx>
      <c:valAx>
        <c:axId val="-65176348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59136"/>
        <c:crossesAt val="1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7905163060310636"/>
          <c:w val="0.77613002437732093"/>
          <c:h val="0.71331437740154535"/>
        </c:manualLayout>
      </c:layout>
      <c:lineChart>
        <c:grouping val="standard"/>
        <c:varyColors val="0"/>
        <c:ser>
          <c:idx val="0"/>
          <c:order val="0"/>
          <c:tx>
            <c:strRef>
              <c:f>Sheet1!$B$1</c:f>
              <c:strCache>
                <c:ptCount val="1"/>
                <c:pt idx="0">
                  <c:v>high oil and gas supply</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5.1239223629999993</c:v>
                </c:pt>
                <c:pt idx="10">
                  <c:v>5.0123291019999998</c:v>
                </c:pt>
                <c:pt idx="11">
                  <c:v>4.9737705079999994</c:v>
                </c:pt>
                <c:pt idx="12">
                  <c:v>4.9286777339999999</c:v>
                </c:pt>
                <c:pt idx="13">
                  <c:v>4.8617802729999999</c:v>
                </c:pt>
                <c:pt idx="14">
                  <c:v>4.8073593749999999</c:v>
                </c:pt>
                <c:pt idx="15">
                  <c:v>4.7123779299999997</c:v>
                </c:pt>
                <c:pt idx="16">
                  <c:v>4.7382890619999998</c:v>
                </c:pt>
                <c:pt idx="17">
                  <c:v>4.7383833009999998</c:v>
                </c:pt>
                <c:pt idx="18">
                  <c:v>4.725212891</c:v>
                </c:pt>
                <c:pt idx="19">
                  <c:v>4.7086738280000002</c:v>
                </c:pt>
                <c:pt idx="20">
                  <c:v>4.6835800780000003</c:v>
                </c:pt>
                <c:pt idx="21">
                  <c:v>4.6845170899999999</c:v>
                </c:pt>
                <c:pt idx="22">
                  <c:v>4.6877592770000005</c:v>
                </c:pt>
                <c:pt idx="23">
                  <c:v>4.6991284179999999</c:v>
                </c:pt>
                <c:pt idx="24">
                  <c:v>4.712401367</c:v>
                </c:pt>
                <c:pt idx="25">
                  <c:v>4.699653809</c:v>
                </c:pt>
                <c:pt idx="26">
                  <c:v>4.7262705079999998</c:v>
                </c:pt>
                <c:pt idx="27">
                  <c:v>4.7445664059999997</c:v>
                </c:pt>
                <c:pt idx="28">
                  <c:v>4.7651645509999998</c:v>
                </c:pt>
                <c:pt idx="29">
                  <c:v>4.78534375</c:v>
                </c:pt>
                <c:pt idx="30">
                  <c:v>4.7985449219999996</c:v>
                </c:pt>
                <c:pt idx="31">
                  <c:v>4.8127309569999994</c:v>
                </c:pt>
                <c:pt idx="32">
                  <c:v>4.8345317379999999</c:v>
                </c:pt>
                <c:pt idx="33">
                  <c:v>4.8552216799999997</c:v>
                </c:pt>
                <c:pt idx="34">
                  <c:v>4.8801166990000002</c:v>
                </c:pt>
                <c:pt idx="35">
                  <c:v>4.9073627929999999</c:v>
                </c:pt>
                <c:pt idx="36">
                  <c:v>4.9510527340000001</c:v>
                </c:pt>
                <c:pt idx="37">
                  <c:v>4.9795957030000002</c:v>
                </c:pt>
                <c:pt idx="38">
                  <c:v>5.0157016599999995</c:v>
                </c:pt>
                <c:pt idx="39">
                  <c:v>5.0579233400000003</c:v>
                </c:pt>
                <c:pt idx="40">
                  <c:v>5.0992993159999997</c:v>
                </c:pt>
              </c:numCache>
            </c:numRef>
          </c:val>
          <c:smooth val="0"/>
          <c:extLst xmlns:c16r2="http://schemas.microsoft.com/office/drawing/2015/06/chart">
            <c:ext xmlns:c16="http://schemas.microsoft.com/office/drawing/2014/chart" uri="{C3380CC4-5D6E-409C-BE32-E72D297353CC}">
              <c16:uniqueId val="{00000000-13A6-421C-800F-1999B29E6AD3}"/>
            </c:ext>
          </c:extLst>
        </c:ser>
        <c:ser>
          <c:idx val="1"/>
          <c:order val="1"/>
          <c:tx>
            <c:strRef>
              <c:f>Sheet1!$C$1</c:f>
              <c:strCache>
                <c:ptCount val="1"/>
                <c:pt idx="0">
                  <c:v>high oil price</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5.1235639650000007</c:v>
                </c:pt>
                <c:pt idx="10">
                  <c:v>5.0221835940000004</c:v>
                </c:pt>
                <c:pt idx="11">
                  <c:v>5.0152709959999999</c:v>
                </c:pt>
                <c:pt idx="12">
                  <c:v>4.9810678710000005</c:v>
                </c:pt>
                <c:pt idx="13">
                  <c:v>4.9404145509999999</c:v>
                </c:pt>
                <c:pt idx="14">
                  <c:v>4.8771933589999996</c:v>
                </c:pt>
                <c:pt idx="15">
                  <c:v>4.791145996</c:v>
                </c:pt>
                <c:pt idx="16">
                  <c:v>4.7662944340000006</c:v>
                </c:pt>
                <c:pt idx="17">
                  <c:v>4.7014028319999994</c:v>
                </c:pt>
                <c:pt idx="18">
                  <c:v>4.6471738279999997</c:v>
                </c:pt>
                <c:pt idx="19">
                  <c:v>4.593921387</c:v>
                </c:pt>
                <c:pt idx="20">
                  <c:v>4.5753710940000003</c:v>
                </c:pt>
                <c:pt idx="21">
                  <c:v>4.5664799800000004</c:v>
                </c:pt>
                <c:pt idx="22">
                  <c:v>4.5594633789999994</c:v>
                </c:pt>
                <c:pt idx="23">
                  <c:v>4.5709013670000003</c:v>
                </c:pt>
                <c:pt idx="24">
                  <c:v>4.5721254879999993</c:v>
                </c:pt>
                <c:pt idx="25">
                  <c:v>4.5347363280000001</c:v>
                </c:pt>
                <c:pt idx="26">
                  <c:v>4.5232548829999999</c:v>
                </c:pt>
                <c:pt idx="27">
                  <c:v>4.4682280270000003</c:v>
                </c:pt>
                <c:pt idx="28">
                  <c:v>4.4432456050000004</c:v>
                </c:pt>
                <c:pt idx="29">
                  <c:v>4.4298271480000002</c:v>
                </c:pt>
                <c:pt idx="30">
                  <c:v>4.4177519529999998</c:v>
                </c:pt>
                <c:pt idx="31">
                  <c:v>4.4027709960000001</c:v>
                </c:pt>
                <c:pt idx="32">
                  <c:v>4.39194043</c:v>
                </c:pt>
                <c:pt idx="33">
                  <c:v>4.4001137699999999</c:v>
                </c:pt>
                <c:pt idx="34">
                  <c:v>4.4081386719999998</c:v>
                </c:pt>
                <c:pt idx="35">
                  <c:v>4.4131928710000006</c:v>
                </c:pt>
                <c:pt idx="36">
                  <c:v>4.439713867</c:v>
                </c:pt>
                <c:pt idx="37">
                  <c:v>4.4483237300000003</c:v>
                </c:pt>
                <c:pt idx="38">
                  <c:v>4.4634248049999998</c:v>
                </c:pt>
                <c:pt idx="39">
                  <c:v>4.4865810549999994</c:v>
                </c:pt>
                <c:pt idx="40">
                  <c:v>4.514386719</c:v>
                </c:pt>
              </c:numCache>
            </c:numRef>
          </c:val>
          <c:smooth val="0"/>
          <c:extLst xmlns:c16r2="http://schemas.microsoft.com/office/drawing/2015/06/chart">
            <c:ext xmlns:c16="http://schemas.microsoft.com/office/drawing/2014/chart" uri="{C3380CC4-5D6E-409C-BE32-E72D297353CC}">
              <c16:uniqueId val="{00000001-13A6-421C-800F-1999B29E6AD3}"/>
            </c:ext>
          </c:extLst>
        </c:ser>
        <c:ser>
          <c:idx val="3"/>
          <c:order val="2"/>
          <c:tx>
            <c:strRef>
              <c:f>Sheet1!$D$1</c:f>
              <c:strCache>
                <c:ptCount val="1"/>
                <c:pt idx="0">
                  <c:v>high macro</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5.1238007809999999</c:v>
                </c:pt>
                <c:pt idx="10">
                  <c:v>5.0064477539999999</c:v>
                </c:pt>
                <c:pt idx="11">
                  <c:v>4.9910258789999995</c:v>
                </c:pt>
                <c:pt idx="12">
                  <c:v>4.9802294920000003</c:v>
                </c:pt>
                <c:pt idx="13">
                  <c:v>4.9202495120000007</c:v>
                </c:pt>
                <c:pt idx="14">
                  <c:v>4.8922871089999997</c:v>
                </c:pt>
                <c:pt idx="15">
                  <c:v>4.8452822269999993</c:v>
                </c:pt>
                <c:pt idx="16">
                  <c:v>4.877684082</c:v>
                </c:pt>
                <c:pt idx="17">
                  <c:v>4.8547075199999998</c:v>
                </c:pt>
                <c:pt idx="18">
                  <c:v>4.8463051759999995</c:v>
                </c:pt>
                <c:pt idx="19">
                  <c:v>4.8399365230000004</c:v>
                </c:pt>
                <c:pt idx="20">
                  <c:v>4.8427514650000001</c:v>
                </c:pt>
                <c:pt idx="21">
                  <c:v>4.8589477539999999</c:v>
                </c:pt>
                <c:pt idx="22">
                  <c:v>4.8820278319999995</c:v>
                </c:pt>
                <c:pt idx="23">
                  <c:v>4.8956596680000004</c:v>
                </c:pt>
                <c:pt idx="24">
                  <c:v>4.9229858399999999</c:v>
                </c:pt>
                <c:pt idx="25">
                  <c:v>4.9311083980000001</c:v>
                </c:pt>
                <c:pt idx="26">
                  <c:v>4.9554633790000002</c:v>
                </c:pt>
                <c:pt idx="27">
                  <c:v>4.9952324219999999</c:v>
                </c:pt>
                <c:pt idx="28">
                  <c:v>5.0202446289999996</c:v>
                </c:pt>
                <c:pt idx="29">
                  <c:v>5.0361093749999997</c:v>
                </c:pt>
                <c:pt idx="30">
                  <c:v>5.0658466799999999</c:v>
                </c:pt>
                <c:pt idx="31">
                  <c:v>5.0999750979999998</c:v>
                </c:pt>
                <c:pt idx="32">
                  <c:v>5.1322744140000003</c:v>
                </c:pt>
                <c:pt idx="33">
                  <c:v>5.1811909180000004</c:v>
                </c:pt>
                <c:pt idx="34">
                  <c:v>5.2353041989999998</c:v>
                </c:pt>
                <c:pt idx="35">
                  <c:v>5.2858505859999996</c:v>
                </c:pt>
                <c:pt idx="36">
                  <c:v>5.3439892579999997</c:v>
                </c:pt>
                <c:pt idx="37">
                  <c:v>5.384781738</c:v>
                </c:pt>
                <c:pt idx="38">
                  <c:v>5.4343320310000003</c:v>
                </c:pt>
                <c:pt idx="39">
                  <c:v>5.4863212890000002</c:v>
                </c:pt>
                <c:pt idx="40">
                  <c:v>5.5422324219999997</c:v>
                </c:pt>
              </c:numCache>
            </c:numRef>
          </c:val>
          <c:smooth val="0"/>
          <c:extLst xmlns:c16r2="http://schemas.microsoft.com/office/drawing/2015/06/chart">
            <c:ext xmlns:c16="http://schemas.microsoft.com/office/drawing/2014/chart" uri="{C3380CC4-5D6E-409C-BE32-E72D297353CC}">
              <c16:uniqueId val="{00000002-13A6-421C-800F-1999B29E6AD3}"/>
            </c:ext>
          </c:extLst>
        </c:ser>
        <c:ser>
          <c:idx val="5"/>
          <c:order val="3"/>
          <c:tx>
            <c:strRef>
              <c:f>Sheet1!$E$1</c:f>
              <c:strCache>
                <c:ptCount val="1"/>
                <c:pt idx="0">
                  <c:v>low macro</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5.1237812500000004</c:v>
                </c:pt>
                <c:pt idx="10">
                  <c:v>4.9979316410000001</c:v>
                </c:pt>
                <c:pt idx="11">
                  <c:v>4.9201762699999998</c:v>
                </c:pt>
                <c:pt idx="12">
                  <c:v>4.8517485349999996</c:v>
                </c:pt>
                <c:pt idx="13">
                  <c:v>4.7390986329999993</c:v>
                </c:pt>
                <c:pt idx="14">
                  <c:v>4.6650854490000002</c:v>
                </c:pt>
                <c:pt idx="15">
                  <c:v>4.5687675780000001</c:v>
                </c:pt>
                <c:pt idx="16">
                  <c:v>4.5815424800000004</c:v>
                </c:pt>
                <c:pt idx="17">
                  <c:v>4.5321206050000002</c:v>
                </c:pt>
                <c:pt idx="18">
                  <c:v>4.518312012</c:v>
                </c:pt>
                <c:pt idx="19">
                  <c:v>4.4974492189999999</c:v>
                </c:pt>
                <c:pt idx="20">
                  <c:v>4.4640024409999999</c:v>
                </c:pt>
                <c:pt idx="21">
                  <c:v>4.4511821290000002</c:v>
                </c:pt>
                <c:pt idx="22">
                  <c:v>4.4335810549999994</c:v>
                </c:pt>
                <c:pt idx="23">
                  <c:v>4.4256806640000006</c:v>
                </c:pt>
                <c:pt idx="24">
                  <c:v>4.4353027339999995</c:v>
                </c:pt>
                <c:pt idx="25">
                  <c:v>4.4082470700000007</c:v>
                </c:pt>
                <c:pt idx="26">
                  <c:v>4.3856586909999997</c:v>
                </c:pt>
                <c:pt idx="27">
                  <c:v>4.3848203119999996</c:v>
                </c:pt>
                <c:pt idx="28">
                  <c:v>4.3739355470000003</c:v>
                </c:pt>
                <c:pt idx="29">
                  <c:v>4.3512016600000001</c:v>
                </c:pt>
                <c:pt idx="30">
                  <c:v>4.3448876950000006</c:v>
                </c:pt>
                <c:pt idx="31">
                  <c:v>4.3354663090000001</c:v>
                </c:pt>
                <c:pt idx="32">
                  <c:v>4.3284824220000004</c:v>
                </c:pt>
                <c:pt idx="33">
                  <c:v>4.3253842770000004</c:v>
                </c:pt>
                <c:pt idx="34">
                  <c:v>4.3187509769999997</c:v>
                </c:pt>
                <c:pt idx="35">
                  <c:v>4.3193525390000005</c:v>
                </c:pt>
                <c:pt idx="36">
                  <c:v>4.3347138670000005</c:v>
                </c:pt>
                <c:pt idx="37">
                  <c:v>4.3364965819999997</c:v>
                </c:pt>
                <c:pt idx="38">
                  <c:v>4.3510727539999996</c:v>
                </c:pt>
                <c:pt idx="39">
                  <c:v>4.3652949220000004</c:v>
                </c:pt>
                <c:pt idx="40">
                  <c:v>4.3761235349999996</c:v>
                </c:pt>
              </c:numCache>
            </c:numRef>
          </c:val>
          <c:smooth val="0"/>
          <c:extLst xmlns:c16r2="http://schemas.microsoft.com/office/drawing/2015/06/chart">
            <c:ext xmlns:c16="http://schemas.microsoft.com/office/drawing/2014/chart" uri="{C3380CC4-5D6E-409C-BE32-E72D297353CC}">
              <c16:uniqueId val="{00000003-13A6-421C-800F-1999B29E6AD3}"/>
            </c:ext>
          </c:extLst>
        </c:ser>
        <c:ser>
          <c:idx val="6"/>
          <c:order val="4"/>
          <c:tx>
            <c:strRef>
              <c:f>Sheet1!$F$1</c:f>
              <c:strCache>
                <c:ptCount val="1"/>
                <c:pt idx="0">
                  <c:v>low oil and gas supply</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5.1237255859999999</c:v>
                </c:pt>
                <c:pt idx="10">
                  <c:v>4.9835000000000003</c:v>
                </c:pt>
                <c:pt idx="11">
                  <c:v>4.9878720700000008</c:v>
                </c:pt>
                <c:pt idx="12">
                  <c:v>4.928729004</c:v>
                </c:pt>
                <c:pt idx="13">
                  <c:v>4.849587402</c:v>
                </c:pt>
                <c:pt idx="14">
                  <c:v>4.7981928710000004</c:v>
                </c:pt>
                <c:pt idx="15">
                  <c:v>4.7358022460000004</c:v>
                </c:pt>
                <c:pt idx="16">
                  <c:v>4.7017788090000003</c:v>
                </c:pt>
                <c:pt idx="17">
                  <c:v>4.649416016</c:v>
                </c:pt>
                <c:pt idx="18">
                  <c:v>4.6058686519999998</c:v>
                </c:pt>
                <c:pt idx="19">
                  <c:v>4.5752739259999995</c:v>
                </c:pt>
                <c:pt idx="20">
                  <c:v>4.5512011719999999</c:v>
                </c:pt>
                <c:pt idx="21">
                  <c:v>4.5191054690000003</c:v>
                </c:pt>
                <c:pt idx="22">
                  <c:v>4.5017514649999999</c:v>
                </c:pt>
                <c:pt idx="23">
                  <c:v>4.4935258789999999</c:v>
                </c:pt>
                <c:pt idx="24">
                  <c:v>4.4967104490000001</c:v>
                </c:pt>
                <c:pt idx="25">
                  <c:v>4.4875585940000002</c:v>
                </c:pt>
                <c:pt idx="26">
                  <c:v>4.493407715</c:v>
                </c:pt>
                <c:pt idx="27">
                  <c:v>4.5002348629999993</c:v>
                </c:pt>
                <c:pt idx="28">
                  <c:v>4.5088486329999995</c:v>
                </c:pt>
                <c:pt idx="29">
                  <c:v>4.5145468749999997</c:v>
                </c:pt>
                <c:pt idx="30">
                  <c:v>4.515603027</c:v>
                </c:pt>
                <c:pt idx="31">
                  <c:v>4.5146147460000003</c:v>
                </c:pt>
                <c:pt idx="32">
                  <c:v>4.5167485349999996</c:v>
                </c:pt>
                <c:pt idx="33">
                  <c:v>4.5197304689999998</c:v>
                </c:pt>
                <c:pt idx="34">
                  <c:v>4.535437988</c:v>
                </c:pt>
                <c:pt idx="35">
                  <c:v>4.549129883</c:v>
                </c:pt>
                <c:pt idx="36">
                  <c:v>4.5693124999999997</c:v>
                </c:pt>
                <c:pt idx="37">
                  <c:v>4.5753369140000002</c:v>
                </c:pt>
                <c:pt idx="38">
                  <c:v>4.5873188479999998</c:v>
                </c:pt>
                <c:pt idx="39">
                  <c:v>4.6047089840000002</c:v>
                </c:pt>
                <c:pt idx="40">
                  <c:v>4.6199941410000003</c:v>
                </c:pt>
              </c:numCache>
            </c:numRef>
          </c:val>
          <c:smooth val="0"/>
          <c:extLst xmlns:c16r2="http://schemas.microsoft.com/office/drawing/2015/06/chart">
            <c:ext xmlns:c16="http://schemas.microsoft.com/office/drawing/2014/chart" uri="{C3380CC4-5D6E-409C-BE32-E72D297353CC}">
              <c16:uniqueId val="{00000004-13A6-421C-800F-1999B29E6AD3}"/>
            </c:ext>
          </c:extLst>
        </c:ser>
        <c:ser>
          <c:idx val="7"/>
          <c:order val="5"/>
          <c:tx>
            <c:strRef>
              <c:f>Sheet1!$G$1</c:f>
              <c:strCache>
                <c:ptCount val="1"/>
                <c:pt idx="0">
                  <c:v>low oil price</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Sheet1!$G$2:$G$42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5.1243251949999999</c:v>
                </c:pt>
                <c:pt idx="10">
                  <c:v>4.9701801759999995</c:v>
                </c:pt>
                <c:pt idx="11">
                  <c:v>4.9312592770000006</c:v>
                </c:pt>
                <c:pt idx="12">
                  <c:v>4.8761689450000008</c:v>
                </c:pt>
                <c:pt idx="13">
                  <c:v>4.8000185549999994</c:v>
                </c:pt>
                <c:pt idx="14">
                  <c:v>4.7656674800000003</c:v>
                </c:pt>
                <c:pt idx="15">
                  <c:v>4.7096967770000004</c:v>
                </c:pt>
                <c:pt idx="16">
                  <c:v>4.7329501949999999</c:v>
                </c:pt>
                <c:pt idx="17">
                  <c:v>4.7162211909999998</c:v>
                </c:pt>
                <c:pt idx="18">
                  <c:v>4.7023627929999998</c:v>
                </c:pt>
                <c:pt idx="19">
                  <c:v>4.6966982420000001</c:v>
                </c:pt>
                <c:pt idx="20">
                  <c:v>4.6706894529999996</c:v>
                </c:pt>
                <c:pt idx="21">
                  <c:v>4.6694873049999996</c:v>
                </c:pt>
                <c:pt idx="22">
                  <c:v>4.6815131839999999</c:v>
                </c:pt>
                <c:pt idx="23">
                  <c:v>4.701978027</c:v>
                </c:pt>
                <c:pt idx="24">
                  <c:v>4.7225063479999996</c:v>
                </c:pt>
                <c:pt idx="25">
                  <c:v>4.7234287109999995</c:v>
                </c:pt>
                <c:pt idx="26">
                  <c:v>4.7454350590000001</c:v>
                </c:pt>
                <c:pt idx="27">
                  <c:v>4.7559521480000004</c:v>
                </c:pt>
                <c:pt idx="28">
                  <c:v>4.7776274409999999</c:v>
                </c:pt>
                <c:pt idx="29">
                  <c:v>4.7953999019999998</c:v>
                </c:pt>
                <c:pt idx="30">
                  <c:v>4.8062602539999997</c:v>
                </c:pt>
                <c:pt idx="31">
                  <c:v>4.8136547849999998</c:v>
                </c:pt>
                <c:pt idx="32">
                  <c:v>4.8311875000000004</c:v>
                </c:pt>
                <c:pt idx="33">
                  <c:v>4.847282227</c:v>
                </c:pt>
                <c:pt idx="34">
                  <c:v>4.8690688479999995</c:v>
                </c:pt>
                <c:pt idx="35">
                  <c:v>4.893328125</c:v>
                </c:pt>
                <c:pt idx="36">
                  <c:v>4.931079102</c:v>
                </c:pt>
                <c:pt idx="37">
                  <c:v>4.9621455079999999</c:v>
                </c:pt>
                <c:pt idx="38">
                  <c:v>4.9925693359999999</c:v>
                </c:pt>
                <c:pt idx="39">
                  <c:v>5.0338237299999999</c:v>
                </c:pt>
                <c:pt idx="40">
                  <c:v>5.0857143550000004</c:v>
                </c:pt>
              </c:numCache>
            </c:numRef>
          </c:val>
          <c:smooth val="0"/>
          <c:extLst xmlns:c16r2="http://schemas.microsoft.com/office/drawing/2015/06/chart">
            <c:ext xmlns:c16="http://schemas.microsoft.com/office/drawing/2014/chart" uri="{C3380CC4-5D6E-409C-BE32-E72D297353CC}">
              <c16:uniqueId val="{00000005-13A6-421C-800F-1999B29E6AD3}"/>
            </c:ext>
          </c:extLst>
        </c:ser>
        <c:ser>
          <c:idx val="2"/>
          <c:order val="6"/>
          <c:tx>
            <c:strRef>
              <c:f>Sheet1!$H$1</c:f>
              <c:strCache>
                <c:ptCount val="1"/>
                <c:pt idx="0">
                  <c:v>high renewable cost</c:v>
                </c:pt>
              </c:strCache>
            </c:strRef>
          </c:tx>
          <c:spPr>
            <a:ln w="22225" cap="rnd">
              <a:solidFill>
                <a:srgbClr val="467126"/>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Sheet1!$H$2:$H$42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5.1236088870000005</c:v>
                </c:pt>
                <c:pt idx="10">
                  <c:v>5.0036923829999997</c:v>
                </c:pt>
                <c:pt idx="11">
                  <c:v>4.970891602</c:v>
                </c:pt>
                <c:pt idx="12">
                  <c:v>4.9463916019999994</c:v>
                </c:pt>
                <c:pt idx="13">
                  <c:v>4.8726821290000002</c:v>
                </c:pt>
                <c:pt idx="14">
                  <c:v>4.8330761720000002</c:v>
                </c:pt>
                <c:pt idx="15">
                  <c:v>4.7887363279999997</c:v>
                </c:pt>
                <c:pt idx="16">
                  <c:v>4.8056083980000004</c:v>
                </c:pt>
                <c:pt idx="17">
                  <c:v>4.7847504879999994</c:v>
                </c:pt>
                <c:pt idx="18">
                  <c:v>4.7822539060000002</c:v>
                </c:pt>
                <c:pt idx="19">
                  <c:v>4.7853867189999999</c:v>
                </c:pt>
                <c:pt idx="20">
                  <c:v>4.7631347660000003</c:v>
                </c:pt>
                <c:pt idx="21">
                  <c:v>4.7601450199999995</c:v>
                </c:pt>
                <c:pt idx="22">
                  <c:v>4.7682119140000001</c:v>
                </c:pt>
                <c:pt idx="23">
                  <c:v>4.7669794920000008</c:v>
                </c:pt>
                <c:pt idx="24">
                  <c:v>4.7830131840000005</c:v>
                </c:pt>
                <c:pt idx="25">
                  <c:v>4.7775678710000005</c:v>
                </c:pt>
                <c:pt idx="26">
                  <c:v>4.7854604490000003</c:v>
                </c:pt>
                <c:pt idx="27">
                  <c:v>4.8050366210000002</c:v>
                </c:pt>
                <c:pt idx="28">
                  <c:v>4.8127485349999999</c:v>
                </c:pt>
                <c:pt idx="29">
                  <c:v>4.826415527</c:v>
                </c:pt>
                <c:pt idx="30">
                  <c:v>4.8427685549999993</c:v>
                </c:pt>
                <c:pt idx="31">
                  <c:v>4.8645825199999999</c:v>
                </c:pt>
                <c:pt idx="32">
                  <c:v>4.8881298829999995</c:v>
                </c:pt>
                <c:pt idx="33">
                  <c:v>4.916672363</c:v>
                </c:pt>
                <c:pt idx="34">
                  <c:v>4.9499531250000004</c:v>
                </c:pt>
                <c:pt idx="35">
                  <c:v>4.9839663090000004</c:v>
                </c:pt>
                <c:pt idx="36">
                  <c:v>5.0164487300000005</c:v>
                </c:pt>
                <c:pt idx="37">
                  <c:v>5.0525615230000005</c:v>
                </c:pt>
                <c:pt idx="38">
                  <c:v>5.0905117190000002</c:v>
                </c:pt>
                <c:pt idx="39">
                  <c:v>5.119984863</c:v>
                </c:pt>
                <c:pt idx="40">
                  <c:v>5.1541708980000003</c:v>
                </c:pt>
              </c:numCache>
            </c:numRef>
          </c:val>
          <c:smooth val="0"/>
          <c:extLst xmlns:c16r2="http://schemas.microsoft.com/office/drawing/2015/06/chart">
            <c:ext xmlns:c16="http://schemas.microsoft.com/office/drawing/2014/chart" uri="{C3380CC4-5D6E-409C-BE32-E72D297353CC}">
              <c16:uniqueId val="{00000006-13A6-421C-800F-1999B29E6AD3}"/>
            </c:ext>
          </c:extLst>
        </c:ser>
        <c:ser>
          <c:idx val="4"/>
          <c:order val="7"/>
          <c:tx>
            <c:strRef>
              <c:f>Sheet1!$I$1</c:f>
              <c:strCache>
                <c:ptCount val="1"/>
                <c:pt idx="0">
                  <c:v>low renewable cost</c:v>
                </c:pt>
              </c:strCache>
            </c:strRef>
          </c:tx>
          <c:spPr>
            <a:ln w="22225" cap="rnd">
              <a:solidFill>
                <a:srgbClr val="BDE0A2"/>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Sheet1!$I$2:$I$42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5.1236337890000003</c:v>
                </c:pt>
                <c:pt idx="10">
                  <c:v>5.0037255859999998</c:v>
                </c:pt>
                <c:pt idx="11">
                  <c:v>4.9715156250000003</c:v>
                </c:pt>
                <c:pt idx="12">
                  <c:v>4.9232099609999995</c:v>
                </c:pt>
                <c:pt idx="13">
                  <c:v>4.8420400390000005</c:v>
                </c:pt>
                <c:pt idx="14">
                  <c:v>4.7858935549999995</c:v>
                </c:pt>
                <c:pt idx="15">
                  <c:v>4.6992128910000002</c:v>
                </c:pt>
                <c:pt idx="16">
                  <c:v>4.721266602</c:v>
                </c:pt>
                <c:pt idx="17">
                  <c:v>4.6849077150000005</c:v>
                </c:pt>
                <c:pt idx="18">
                  <c:v>4.6689013670000001</c:v>
                </c:pt>
                <c:pt idx="19">
                  <c:v>4.6535219730000001</c:v>
                </c:pt>
                <c:pt idx="20">
                  <c:v>4.6257255859999997</c:v>
                </c:pt>
                <c:pt idx="21">
                  <c:v>4.6181591799999993</c:v>
                </c:pt>
                <c:pt idx="22">
                  <c:v>4.6153251950000005</c:v>
                </c:pt>
                <c:pt idx="23">
                  <c:v>4.6129648440000004</c:v>
                </c:pt>
                <c:pt idx="24">
                  <c:v>4.6159340819999999</c:v>
                </c:pt>
                <c:pt idx="25">
                  <c:v>4.593771973</c:v>
                </c:pt>
                <c:pt idx="26">
                  <c:v>4.5791586909999999</c:v>
                </c:pt>
                <c:pt idx="27">
                  <c:v>4.5726005859999992</c:v>
                </c:pt>
                <c:pt idx="28">
                  <c:v>4.5596538090000003</c:v>
                </c:pt>
                <c:pt idx="29">
                  <c:v>4.5572255859999995</c:v>
                </c:pt>
                <c:pt idx="30">
                  <c:v>4.5745595699999999</c:v>
                </c:pt>
                <c:pt idx="31">
                  <c:v>4.5804853519999993</c:v>
                </c:pt>
                <c:pt idx="32">
                  <c:v>4.5895405270000005</c:v>
                </c:pt>
                <c:pt idx="33">
                  <c:v>4.6002236329999997</c:v>
                </c:pt>
                <c:pt idx="34">
                  <c:v>4.6094941409999999</c:v>
                </c:pt>
                <c:pt idx="35">
                  <c:v>4.6291474609999996</c:v>
                </c:pt>
                <c:pt idx="36">
                  <c:v>4.6418334960000003</c:v>
                </c:pt>
                <c:pt idx="37">
                  <c:v>4.6555781249999999</c:v>
                </c:pt>
                <c:pt idx="38">
                  <c:v>4.6697226560000002</c:v>
                </c:pt>
                <c:pt idx="39">
                  <c:v>4.6837797849999996</c:v>
                </c:pt>
                <c:pt idx="40">
                  <c:v>4.6913344729999995</c:v>
                </c:pt>
              </c:numCache>
            </c:numRef>
          </c:val>
          <c:smooth val="0"/>
          <c:extLst xmlns:c16r2="http://schemas.microsoft.com/office/drawing/2015/06/chart">
            <c:ext xmlns:c16="http://schemas.microsoft.com/office/drawing/2014/chart" uri="{C3380CC4-5D6E-409C-BE32-E72D297353CC}">
              <c16:uniqueId val="{00000007-13A6-421C-800F-1999B29E6AD3}"/>
            </c:ext>
          </c:extLst>
        </c:ser>
        <c:ser>
          <c:idx val="8"/>
          <c:order val="8"/>
          <c:tx>
            <c:strRef>
              <c:f>Sheet1!$J$1</c:f>
              <c:strCache>
                <c:ptCount val="1"/>
                <c:pt idx="0">
                  <c:v>Reference</c:v>
                </c:pt>
              </c:strCache>
            </c:strRef>
          </c:tx>
          <c:spPr>
            <a:ln w="22225"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Sheet1!$J$2:$J$42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5.1230126950000008</c:v>
                </c:pt>
                <c:pt idx="10">
                  <c:v>4.9929062499999999</c:v>
                </c:pt>
                <c:pt idx="11">
                  <c:v>4.9572114259999998</c:v>
                </c:pt>
                <c:pt idx="12">
                  <c:v>4.9085102539999994</c:v>
                </c:pt>
                <c:pt idx="13">
                  <c:v>4.8367333980000007</c:v>
                </c:pt>
                <c:pt idx="14">
                  <c:v>4.7963847660000001</c:v>
                </c:pt>
                <c:pt idx="15">
                  <c:v>4.732554199</c:v>
                </c:pt>
                <c:pt idx="16">
                  <c:v>4.755107422</c:v>
                </c:pt>
                <c:pt idx="17">
                  <c:v>4.7241562500000001</c:v>
                </c:pt>
                <c:pt idx="18">
                  <c:v>4.7075551759999996</c:v>
                </c:pt>
                <c:pt idx="19">
                  <c:v>4.6939096679999999</c:v>
                </c:pt>
                <c:pt idx="20">
                  <c:v>4.6739082029999999</c:v>
                </c:pt>
                <c:pt idx="21">
                  <c:v>4.6705336909999993</c:v>
                </c:pt>
                <c:pt idx="22">
                  <c:v>4.6747963870000007</c:v>
                </c:pt>
                <c:pt idx="23">
                  <c:v>4.6835224609999999</c:v>
                </c:pt>
                <c:pt idx="24">
                  <c:v>4.6982753910000001</c:v>
                </c:pt>
                <c:pt idx="25">
                  <c:v>4.6914565430000001</c:v>
                </c:pt>
                <c:pt idx="26">
                  <c:v>4.6851386719999999</c:v>
                </c:pt>
                <c:pt idx="27">
                  <c:v>4.6947324220000004</c:v>
                </c:pt>
                <c:pt idx="28">
                  <c:v>4.6952475590000002</c:v>
                </c:pt>
                <c:pt idx="29">
                  <c:v>4.7005424800000002</c:v>
                </c:pt>
                <c:pt idx="30">
                  <c:v>4.71501123</c:v>
                </c:pt>
                <c:pt idx="31">
                  <c:v>4.7279946289999994</c:v>
                </c:pt>
                <c:pt idx="32">
                  <c:v>4.7386254879999994</c:v>
                </c:pt>
                <c:pt idx="33">
                  <c:v>4.7530346680000006</c:v>
                </c:pt>
                <c:pt idx="34">
                  <c:v>4.7665307620000004</c:v>
                </c:pt>
                <c:pt idx="35">
                  <c:v>4.7818271480000005</c:v>
                </c:pt>
                <c:pt idx="36">
                  <c:v>4.8068945310000002</c:v>
                </c:pt>
                <c:pt idx="37">
                  <c:v>4.8340058589999995</c:v>
                </c:pt>
                <c:pt idx="38">
                  <c:v>4.8645053709999999</c:v>
                </c:pt>
                <c:pt idx="39">
                  <c:v>4.892406738</c:v>
                </c:pt>
                <c:pt idx="40">
                  <c:v>4.9219272460000001</c:v>
                </c:pt>
              </c:numCache>
            </c:numRef>
          </c:val>
          <c:smooth val="0"/>
          <c:extLst xmlns:c16r2="http://schemas.microsoft.com/office/drawing/2015/06/chart">
            <c:ext xmlns:c16="http://schemas.microsoft.com/office/drawing/2014/chart" uri="{C3380CC4-5D6E-409C-BE32-E72D297353CC}">
              <c16:uniqueId val="{00000008-13A6-421C-800F-1999B29E6AD3}"/>
            </c:ext>
          </c:extLst>
        </c:ser>
        <c:dLbls>
          <c:showLegendKey val="0"/>
          <c:showVal val="0"/>
          <c:showCatName val="0"/>
          <c:showSerName val="0"/>
          <c:showPercent val="0"/>
          <c:showBubbleSize val="0"/>
        </c:dLbls>
        <c:smooth val="0"/>
        <c:axId val="-651766752"/>
        <c:axId val="-651766208"/>
      </c:lineChart>
      <c:catAx>
        <c:axId val="-65176675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6208"/>
        <c:crosses val="autoZero"/>
        <c:auto val="1"/>
        <c:lblAlgn val="ctr"/>
        <c:lblOffset val="100"/>
        <c:tickLblSkip val="10"/>
        <c:tickMarkSkip val="10"/>
        <c:noMultiLvlLbl val="0"/>
      </c:catAx>
      <c:valAx>
        <c:axId val="-65176620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6752"/>
        <c:crossesAt val="1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7905163060310636"/>
          <c:w val="0.77613002437732093"/>
          <c:h val="0.71331437740154535"/>
        </c:manualLayout>
      </c:layout>
      <c:lineChart>
        <c:grouping val="standard"/>
        <c:varyColors val="0"/>
        <c:ser>
          <c:idx val="0"/>
          <c:order val="0"/>
          <c:tx>
            <c:strRef>
              <c:f>Sheet1!$B$1</c:f>
              <c:strCache>
                <c:ptCount val="1"/>
                <c:pt idx="0">
                  <c:v>high renewable cost</c:v>
                </c:pt>
              </c:strCache>
            </c:strRef>
          </c:tx>
          <c:spPr>
            <a:ln w="22225" cap="rnd">
              <a:solidFill>
                <a:srgbClr val="467126"/>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2.7638056860000004</c:v>
                </c:pt>
                <c:pt idx="1">
                  <c:v>2.6723832680000004</c:v>
                </c:pt>
                <c:pt idx="2">
                  <c:v>2.6534196940000001</c:v>
                </c:pt>
                <c:pt idx="3">
                  <c:v>2.6211809330000002</c:v>
                </c:pt>
                <c:pt idx="4">
                  <c:v>2.629989573</c:v>
                </c:pt>
                <c:pt idx="5">
                  <c:v>2.605154658</c:v>
                </c:pt>
                <c:pt idx="6">
                  <c:v>2.5317530019999999</c:v>
                </c:pt>
                <c:pt idx="7">
                  <c:v>2.4146312939999999</c:v>
                </c:pt>
                <c:pt idx="8">
                  <c:v>2.5273404179999996</c:v>
                </c:pt>
                <c:pt idx="9">
                  <c:v>2.2968402619999999</c:v>
                </c:pt>
                <c:pt idx="10">
                  <c:v>2.1972772709999999</c:v>
                </c:pt>
                <c:pt idx="11">
                  <c:v>2.2303825499999999</c:v>
                </c:pt>
                <c:pt idx="12">
                  <c:v>2.2199817979999996</c:v>
                </c:pt>
                <c:pt idx="13">
                  <c:v>2.170660035</c:v>
                </c:pt>
                <c:pt idx="14">
                  <c:v>2.1612655080000005</c:v>
                </c:pt>
                <c:pt idx="15">
                  <c:v>2.184617008</c:v>
                </c:pt>
                <c:pt idx="16">
                  <c:v>2.2331721739999999</c:v>
                </c:pt>
                <c:pt idx="17">
                  <c:v>2.2423988380000002</c:v>
                </c:pt>
                <c:pt idx="18">
                  <c:v>2.2564862109999999</c:v>
                </c:pt>
                <c:pt idx="19">
                  <c:v>2.2742299749999999</c:v>
                </c:pt>
                <c:pt idx="20">
                  <c:v>2.2620116710000002</c:v>
                </c:pt>
                <c:pt idx="21">
                  <c:v>2.2798868699999999</c:v>
                </c:pt>
                <c:pt idx="22">
                  <c:v>2.3013513790000002</c:v>
                </c:pt>
                <c:pt idx="23">
                  <c:v>2.32680161</c:v>
                </c:pt>
                <c:pt idx="24">
                  <c:v>2.3683446030000002</c:v>
                </c:pt>
                <c:pt idx="25">
                  <c:v>2.3746719789999999</c:v>
                </c:pt>
                <c:pt idx="26">
                  <c:v>2.4005472220000001</c:v>
                </c:pt>
                <c:pt idx="27">
                  <c:v>2.4373090630000003</c:v>
                </c:pt>
                <c:pt idx="28">
                  <c:v>2.472176578</c:v>
                </c:pt>
                <c:pt idx="29">
                  <c:v>2.505412593</c:v>
                </c:pt>
                <c:pt idx="30">
                  <c:v>2.5370228139999997</c:v>
                </c:pt>
                <c:pt idx="31">
                  <c:v>2.5675912599999995</c:v>
                </c:pt>
                <c:pt idx="32">
                  <c:v>2.602176627</c:v>
                </c:pt>
                <c:pt idx="33">
                  <c:v>2.6403994590000002</c:v>
                </c:pt>
                <c:pt idx="34">
                  <c:v>2.6830869050000001</c:v>
                </c:pt>
                <c:pt idx="35">
                  <c:v>2.7140825519999998</c:v>
                </c:pt>
                <c:pt idx="36">
                  <c:v>2.752467336</c:v>
                </c:pt>
                <c:pt idx="37">
                  <c:v>2.7922267499999998</c:v>
                </c:pt>
                <c:pt idx="38">
                  <c:v>2.8330253699999997</c:v>
                </c:pt>
                <c:pt idx="39">
                  <c:v>2.8619849020000001</c:v>
                </c:pt>
                <c:pt idx="40">
                  <c:v>2.8985254349999998</c:v>
                </c:pt>
              </c:numCache>
            </c:numRef>
          </c:val>
          <c:smooth val="0"/>
          <c:extLst xmlns:c16r2="http://schemas.microsoft.com/office/drawing/2015/06/chart">
            <c:ext xmlns:c16="http://schemas.microsoft.com/office/drawing/2014/chart" uri="{C3380CC4-5D6E-409C-BE32-E72D297353CC}">
              <c16:uniqueId val="{00000000-9A7B-4C5D-BFF3-69A81ACCFEC2}"/>
            </c:ext>
          </c:extLst>
        </c:ser>
        <c:ser>
          <c:idx val="1"/>
          <c:order val="1"/>
          <c:tx>
            <c:strRef>
              <c:f>Sheet1!$C$1</c:f>
              <c:strCache>
                <c:ptCount val="1"/>
                <c:pt idx="0">
                  <c:v>low renewable cost</c:v>
                </c:pt>
              </c:strCache>
            </c:strRef>
          </c:tx>
          <c:spPr>
            <a:ln w="22225" cap="rnd">
              <a:solidFill>
                <a:srgbClr val="BDE0A2"/>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2.7638056860000004</c:v>
                </c:pt>
                <c:pt idx="1">
                  <c:v>2.6723832680000004</c:v>
                </c:pt>
                <c:pt idx="2">
                  <c:v>2.6534196940000001</c:v>
                </c:pt>
                <c:pt idx="3">
                  <c:v>2.6211809330000002</c:v>
                </c:pt>
                <c:pt idx="4">
                  <c:v>2.629989573</c:v>
                </c:pt>
                <c:pt idx="5">
                  <c:v>2.605154658</c:v>
                </c:pt>
                <c:pt idx="6">
                  <c:v>2.5317530019999999</c:v>
                </c:pt>
                <c:pt idx="7">
                  <c:v>2.4146312939999999</c:v>
                </c:pt>
                <c:pt idx="8">
                  <c:v>2.5273404179999996</c:v>
                </c:pt>
                <c:pt idx="9">
                  <c:v>2.296691209</c:v>
                </c:pt>
                <c:pt idx="10">
                  <c:v>2.1974863249999999</c:v>
                </c:pt>
                <c:pt idx="11">
                  <c:v>2.2305166410000004</c:v>
                </c:pt>
                <c:pt idx="12">
                  <c:v>2.1851241039999998</c:v>
                </c:pt>
                <c:pt idx="13">
                  <c:v>2.1307521719999998</c:v>
                </c:pt>
                <c:pt idx="14">
                  <c:v>2.0856809699999999</c:v>
                </c:pt>
                <c:pt idx="15">
                  <c:v>2.0497034219999999</c:v>
                </c:pt>
                <c:pt idx="16">
                  <c:v>2.1000641670000002</c:v>
                </c:pt>
                <c:pt idx="17">
                  <c:v>2.0816841510000001</c:v>
                </c:pt>
                <c:pt idx="18">
                  <c:v>2.0615821240000001</c:v>
                </c:pt>
                <c:pt idx="19">
                  <c:v>2.0426656460000001</c:v>
                </c:pt>
                <c:pt idx="20">
                  <c:v>2.0169796</c:v>
                </c:pt>
                <c:pt idx="21">
                  <c:v>2.0144273580000003</c:v>
                </c:pt>
                <c:pt idx="22">
                  <c:v>2.0198971210000001</c:v>
                </c:pt>
                <c:pt idx="23">
                  <c:v>2.0261742039999997</c:v>
                </c:pt>
                <c:pt idx="24">
                  <c:v>2.0347104090000001</c:v>
                </c:pt>
                <c:pt idx="25">
                  <c:v>2.0042794530000001</c:v>
                </c:pt>
                <c:pt idx="26">
                  <c:v>1.982525527</c:v>
                </c:pt>
                <c:pt idx="27">
                  <c:v>1.959267214</c:v>
                </c:pt>
                <c:pt idx="28">
                  <c:v>1.9380887150000001</c:v>
                </c:pt>
                <c:pt idx="29">
                  <c:v>1.933868411</c:v>
                </c:pt>
                <c:pt idx="30">
                  <c:v>1.953914055</c:v>
                </c:pt>
                <c:pt idx="31">
                  <c:v>1.953306285</c:v>
                </c:pt>
                <c:pt idx="32">
                  <c:v>1.9441674950000001</c:v>
                </c:pt>
                <c:pt idx="33">
                  <c:v>1.9395796139999999</c:v>
                </c:pt>
                <c:pt idx="34">
                  <c:v>1.927159165</c:v>
                </c:pt>
                <c:pt idx="35">
                  <c:v>1.9301797780000001</c:v>
                </c:pt>
                <c:pt idx="36">
                  <c:v>1.909490307</c:v>
                </c:pt>
                <c:pt idx="37">
                  <c:v>1.9110474289999999</c:v>
                </c:pt>
                <c:pt idx="38">
                  <c:v>1.893760288</c:v>
                </c:pt>
                <c:pt idx="39">
                  <c:v>1.8768852000000003</c:v>
                </c:pt>
                <c:pt idx="40">
                  <c:v>1.8589569529999999</c:v>
                </c:pt>
              </c:numCache>
            </c:numRef>
          </c:val>
          <c:smooth val="0"/>
          <c:extLst xmlns:c16r2="http://schemas.microsoft.com/office/drawing/2015/06/chart">
            <c:ext xmlns:c16="http://schemas.microsoft.com/office/drawing/2014/chart" uri="{C3380CC4-5D6E-409C-BE32-E72D297353CC}">
              <c16:uniqueId val="{00000001-9A7B-4C5D-BFF3-69A81ACCFEC2}"/>
            </c:ext>
          </c:extLst>
        </c:ser>
        <c:ser>
          <c:idx val="2"/>
          <c:order val="2"/>
          <c:tx>
            <c:strRef>
              <c:f>Sheet1!$D$1</c:f>
              <c:strCache>
                <c:ptCount val="1"/>
                <c:pt idx="0">
                  <c:v>Reference</c:v>
                </c:pt>
              </c:strCache>
            </c:strRef>
          </c:tx>
          <c:spPr>
            <a:ln w="22225"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2.7638056860000004</c:v>
                </c:pt>
                <c:pt idx="1">
                  <c:v>2.6723832680000004</c:v>
                </c:pt>
                <c:pt idx="2">
                  <c:v>2.6534196940000001</c:v>
                </c:pt>
                <c:pt idx="3">
                  <c:v>2.6211809330000002</c:v>
                </c:pt>
                <c:pt idx="4">
                  <c:v>2.629989573</c:v>
                </c:pt>
                <c:pt idx="5">
                  <c:v>2.605154658</c:v>
                </c:pt>
                <c:pt idx="6">
                  <c:v>2.5317530019999999</c:v>
                </c:pt>
                <c:pt idx="7">
                  <c:v>2.4146312939999999</c:v>
                </c:pt>
                <c:pt idx="8">
                  <c:v>2.5273404179999996</c:v>
                </c:pt>
                <c:pt idx="9">
                  <c:v>2.2968823760000001</c:v>
                </c:pt>
                <c:pt idx="10">
                  <c:v>2.195597673</c:v>
                </c:pt>
                <c:pt idx="11">
                  <c:v>2.2271156319999998</c:v>
                </c:pt>
                <c:pt idx="12">
                  <c:v>2.1849534460000002</c:v>
                </c:pt>
                <c:pt idx="13">
                  <c:v>2.1252259940000005</c:v>
                </c:pt>
                <c:pt idx="14">
                  <c:v>2.0929987849999998</c:v>
                </c:pt>
                <c:pt idx="15">
                  <c:v>2.0814527980000004</c:v>
                </c:pt>
                <c:pt idx="16">
                  <c:v>2.1292574489999998</c:v>
                </c:pt>
                <c:pt idx="17">
                  <c:v>2.1130065289999997</c:v>
                </c:pt>
                <c:pt idx="18">
                  <c:v>2.1081386989999999</c:v>
                </c:pt>
                <c:pt idx="19">
                  <c:v>2.1023548780000003</c:v>
                </c:pt>
                <c:pt idx="20">
                  <c:v>2.0707580459999999</c:v>
                </c:pt>
                <c:pt idx="21">
                  <c:v>2.0825476170000004</c:v>
                </c:pt>
                <c:pt idx="22">
                  <c:v>2.1012476390000003</c:v>
                </c:pt>
                <c:pt idx="23">
                  <c:v>2.1368838349999999</c:v>
                </c:pt>
                <c:pt idx="24">
                  <c:v>2.1761551379999999</c:v>
                </c:pt>
                <c:pt idx="25">
                  <c:v>2.174656674</c:v>
                </c:pt>
                <c:pt idx="26">
                  <c:v>2.1826581759999999</c:v>
                </c:pt>
                <c:pt idx="27">
                  <c:v>2.2001662990000002</c:v>
                </c:pt>
                <c:pt idx="28">
                  <c:v>2.208904735</c:v>
                </c:pt>
                <c:pt idx="29">
                  <c:v>2.2197717309999998</c:v>
                </c:pt>
                <c:pt idx="30">
                  <c:v>2.2367246860000001</c:v>
                </c:pt>
                <c:pt idx="31">
                  <c:v>2.241464578</c:v>
                </c:pt>
                <c:pt idx="32">
                  <c:v>2.2432370970000002</c:v>
                </c:pt>
                <c:pt idx="33">
                  <c:v>2.248630345</c:v>
                </c:pt>
                <c:pt idx="34">
                  <c:v>2.2431143840000001</c:v>
                </c:pt>
                <c:pt idx="35">
                  <c:v>2.2368381129999997</c:v>
                </c:pt>
                <c:pt idx="36">
                  <c:v>2.2489056679999999</c:v>
                </c:pt>
                <c:pt idx="37">
                  <c:v>2.2658195070000002</c:v>
                </c:pt>
                <c:pt idx="38">
                  <c:v>2.2903217250000001</c:v>
                </c:pt>
                <c:pt idx="39">
                  <c:v>2.3139399680000001</c:v>
                </c:pt>
                <c:pt idx="40">
                  <c:v>2.334333956</c:v>
                </c:pt>
              </c:numCache>
            </c:numRef>
          </c:val>
          <c:smooth val="0"/>
          <c:extLst xmlns:c16r2="http://schemas.microsoft.com/office/drawing/2015/06/chart">
            <c:ext xmlns:c16="http://schemas.microsoft.com/office/drawing/2014/chart" uri="{C3380CC4-5D6E-409C-BE32-E72D297353CC}">
              <c16:uniqueId val="{00000002-9A7B-4C5D-BFF3-69A81ACCFEC2}"/>
            </c:ext>
          </c:extLst>
        </c:ser>
        <c:dLbls>
          <c:showLegendKey val="0"/>
          <c:showVal val="0"/>
          <c:showCatName val="0"/>
          <c:showSerName val="0"/>
          <c:showPercent val="0"/>
          <c:showBubbleSize val="0"/>
        </c:dLbls>
        <c:smooth val="0"/>
        <c:axId val="-651765664"/>
        <c:axId val="-651764576"/>
      </c:lineChart>
      <c:catAx>
        <c:axId val="-651765664"/>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4576"/>
        <c:crosses val="autoZero"/>
        <c:auto val="1"/>
        <c:lblAlgn val="ctr"/>
        <c:lblOffset val="100"/>
        <c:tickLblSkip val="10"/>
        <c:tickMarkSkip val="10"/>
        <c:noMultiLvlLbl val="0"/>
      </c:catAx>
      <c:valAx>
        <c:axId val="-651764576"/>
        <c:scaling>
          <c:orientation val="minMax"/>
          <c:max val="3"/>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5664"/>
        <c:crossesAt val="1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7905163060310636"/>
          <c:w val="0.77613002437732093"/>
          <c:h val="0.71331437740154535"/>
        </c:manualLayout>
      </c:layout>
      <c:lineChart>
        <c:grouping val="standard"/>
        <c:varyColors val="0"/>
        <c:ser>
          <c:idx val="0"/>
          <c:order val="0"/>
          <c:tx>
            <c:strRef>
              <c:f>Sheet1!$B$1</c:f>
              <c:strCache>
                <c:ptCount val="1"/>
                <c:pt idx="0">
                  <c:v>high renewable cost - renewables</c:v>
                </c:pt>
              </c:strCache>
            </c:strRef>
          </c:tx>
          <c:spPr>
            <a:ln w="22225" cap="rnd">
              <a:solidFill>
                <a:srgbClr val="467126"/>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0.40161205099999997</c:v>
                </c:pt>
                <c:pt idx="1">
                  <c:v>0.48559857399999967</c:v>
                </c:pt>
                <c:pt idx="2">
                  <c:v>0.46760695199999991</c:v>
                </c:pt>
                <c:pt idx="3">
                  <c:v>0.49351791899999997</c:v>
                </c:pt>
                <c:pt idx="4">
                  <c:v>0.50984771700000009</c:v>
                </c:pt>
                <c:pt idx="5">
                  <c:v>0.51696118000000002</c:v>
                </c:pt>
                <c:pt idx="6">
                  <c:v>0.58063145000000005</c:v>
                </c:pt>
                <c:pt idx="7">
                  <c:v>0.65787155300000011</c:v>
                </c:pt>
                <c:pt idx="8">
                  <c:v>0.68383459600000052</c:v>
                </c:pt>
                <c:pt idx="9">
                  <c:v>0.69908727999999998</c:v>
                </c:pt>
                <c:pt idx="10">
                  <c:v>0.76479083300000006</c:v>
                </c:pt>
                <c:pt idx="11">
                  <c:v>0.832670837</c:v>
                </c:pt>
                <c:pt idx="12">
                  <c:v>0.89615216099999995</c:v>
                </c:pt>
                <c:pt idx="13">
                  <c:v>0.96645611599999992</c:v>
                </c:pt>
                <c:pt idx="14">
                  <c:v>0.988554932</c:v>
                </c:pt>
                <c:pt idx="15">
                  <c:v>1.0190183719999999</c:v>
                </c:pt>
                <c:pt idx="16">
                  <c:v>1.0288981930000001</c:v>
                </c:pt>
                <c:pt idx="17">
                  <c:v>1.032039795</c:v>
                </c:pt>
                <c:pt idx="18">
                  <c:v>1.0410283199999999</c:v>
                </c:pt>
                <c:pt idx="19">
                  <c:v>1.0533067630000001</c:v>
                </c:pt>
                <c:pt idx="20">
                  <c:v>1.0851217039999999</c:v>
                </c:pt>
                <c:pt idx="21">
                  <c:v>1.0938358149999998</c:v>
                </c:pt>
                <c:pt idx="22">
                  <c:v>1.0963873289999999</c:v>
                </c:pt>
                <c:pt idx="23">
                  <c:v>1.0986024170000002</c:v>
                </c:pt>
                <c:pt idx="24">
                  <c:v>1.1014814449999999</c:v>
                </c:pt>
                <c:pt idx="25">
                  <c:v>1.1286849370000001</c:v>
                </c:pt>
                <c:pt idx="26">
                  <c:v>1.1376375729999999</c:v>
                </c:pt>
                <c:pt idx="27">
                  <c:v>1.1389713130000001</c:v>
                </c:pt>
                <c:pt idx="28">
                  <c:v>1.1408937989999999</c:v>
                </c:pt>
                <c:pt idx="29">
                  <c:v>1.1437397460000001</c:v>
                </c:pt>
                <c:pt idx="30">
                  <c:v>1.1474075929999998</c:v>
                </c:pt>
                <c:pt idx="31">
                  <c:v>1.1511412350000001</c:v>
                </c:pt>
                <c:pt idx="32">
                  <c:v>1.1544581300000001</c:v>
                </c:pt>
                <c:pt idx="33">
                  <c:v>1.1574814449999999</c:v>
                </c:pt>
                <c:pt idx="34">
                  <c:v>1.165504272</c:v>
                </c:pt>
                <c:pt idx="35">
                  <c:v>1.1761850589999998</c:v>
                </c:pt>
                <c:pt idx="36">
                  <c:v>1.1827127689999999</c:v>
                </c:pt>
                <c:pt idx="37">
                  <c:v>1.189902222</c:v>
                </c:pt>
                <c:pt idx="38">
                  <c:v>1.198110107</c:v>
                </c:pt>
                <c:pt idx="39">
                  <c:v>1.220627197</c:v>
                </c:pt>
                <c:pt idx="40">
                  <c:v>1.2328850099999999</c:v>
                </c:pt>
              </c:numCache>
            </c:numRef>
          </c:val>
          <c:smooth val="0"/>
          <c:extLst xmlns:c16r2="http://schemas.microsoft.com/office/drawing/2015/06/chart">
            <c:ext xmlns:c16="http://schemas.microsoft.com/office/drawing/2014/chart" uri="{C3380CC4-5D6E-409C-BE32-E72D297353CC}">
              <c16:uniqueId val="{00000000-4954-4291-890E-31F48C1A5AC9}"/>
            </c:ext>
          </c:extLst>
        </c:ser>
        <c:ser>
          <c:idx val="1"/>
          <c:order val="1"/>
          <c:tx>
            <c:strRef>
              <c:f>Sheet1!$C$1</c:f>
              <c:strCache>
                <c:ptCount val="1"/>
                <c:pt idx="0">
                  <c:v>low renewable cost - renewables</c:v>
                </c:pt>
              </c:strCache>
            </c:strRef>
          </c:tx>
          <c:spPr>
            <a:ln w="22225" cap="rnd">
              <a:solidFill>
                <a:srgbClr val="BDE0A2"/>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0.40161205099999997</c:v>
                </c:pt>
                <c:pt idx="1">
                  <c:v>0.48559857399999967</c:v>
                </c:pt>
                <c:pt idx="2">
                  <c:v>0.46760695199999991</c:v>
                </c:pt>
                <c:pt idx="3">
                  <c:v>0.49351791899999997</c:v>
                </c:pt>
                <c:pt idx="4">
                  <c:v>0.50984771700000009</c:v>
                </c:pt>
                <c:pt idx="5">
                  <c:v>0.51696118000000002</c:v>
                </c:pt>
                <c:pt idx="6">
                  <c:v>0.58063145000000005</c:v>
                </c:pt>
                <c:pt idx="7">
                  <c:v>0.65787155300000011</c:v>
                </c:pt>
                <c:pt idx="8">
                  <c:v>0.68383459600000052</c:v>
                </c:pt>
                <c:pt idx="9">
                  <c:v>0.69909765600000007</c:v>
                </c:pt>
                <c:pt idx="10">
                  <c:v>0.76462737999999997</c:v>
                </c:pt>
                <c:pt idx="11">
                  <c:v>0.832604126</c:v>
                </c:pt>
                <c:pt idx="12">
                  <c:v>0.93190423599999994</c:v>
                </c:pt>
                <c:pt idx="13">
                  <c:v>1.007949097</c:v>
                </c:pt>
                <c:pt idx="14">
                  <c:v>1.065655029</c:v>
                </c:pt>
                <c:pt idx="15">
                  <c:v>1.1365406490000001</c:v>
                </c:pt>
                <c:pt idx="16">
                  <c:v>1.1792409669999999</c:v>
                </c:pt>
                <c:pt idx="17">
                  <c:v>1.2088162840000001</c:v>
                </c:pt>
                <c:pt idx="18">
                  <c:v>1.2492933350000002</c:v>
                </c:pt>
                <c:pt idx="19">
                  <c:v>1.297743286</c:v>
                </c:pt>
                <c:pt idx="20">
                  <c:v>1.34191748</c:v>
                </c:pt>
                <c:pt idx="21">
                  <c:v>1.368651123</c:v>
                </c:pt>
                <c:pt idx="22">
                  <c:v>1.3852816159999999</c:v>
                </c:pt>
                <c:pt idx="23">
                  <c:v>1.413308228</c:v>
                </c:pt>
                <c:pt idx="24">
                  <c:v>1.4513404539999999</c:v>
                </c:pt>
                <c:pt idx="25">
                  <c:v>1.520867065</c:v>
                </c:pt>
                <c:pt idx="26">
                  <c:v>1.5752322999999999</c:v>
                </c:pt>
                <c:pt idx="27">
                  <c:v>1.634395386</c:v>
                </c:pt>
                <c:pt idx="28">
                  <c:v>1.7003317870000001</c:v>
                </c:pt>
                <c:pt idx="29">
                  <c:v>1.7536662599999999</c:v>
                </c:pt>
                <c:pt idx="30">
                  <c:v>1.796433105</c:v>
                </c:pt>
                <c:pt idx="31">
                  <c:v>1.82878125</c:v>
                </c:pt>
                <c:pt idx="32">
                  <c:v>1.8747962649999999</c:v>
                </c:pt>
                <c:pt idx="33">
                  <c:v>1.9296588130000001</c:v>
                </c:pt>
                <c:pt idx="34">
                  <c:v>1.99378894</c:v>
                </c:pt>
                <c:pt idx="35">
                  <c:v>2.0611140140000002</c:v>
                </c:pt>
                <c:pt idx="36">
                  <c:v>2.1381489259999999</c:v>
                </c:pt>
                <c:pt idx="37">
                  <c:v>2.2146696780000004</c:v>
                </c:pt>
                <c:pt idx="38">
                  <c:v>2.2887656249999999</c:v>
                </c:pt>
                <c:pt idx="39">
                  <c:v>2.3676525879999999</c:v>
                </c:pt>
                <c:pt idx="40">
                  <c:v>2.4442980959999998</c:v>
                </c:pt>
              </c:numCache>
            </c:numRef>
          </c:val>
          <c:smooth val="0"/>
          <c:extLst xmlns:c16r2="http://schemas.microsoft.com/office/drawing/2015/06/chart">
            <c:ext xmlns:c16="http://schemas.microsoft.com/office/drawing/2014/chart" uri="{C3380CC4-5D6E-409C-BE32-E72D297353CC}">
              <c16:uniqueId val="{00000001-4954-4291-890E-31F48C1A5AC9}"/>
            </c:ext>
          </c:extLst>
        </c:ser>
        <c:ser>
          <c:idx val="2"/>
          <c:order val="2"/>
          <c:tx>
            <c:strRef>
              <c:f>Sheet1!$D$1</c:f>
              <c:strCache>
                <c:ptCount val="1"/>
                <c:pt idx="0">
                  <c:v>Reference - renewables</c:v>
                </c:pt>
              </c:strCache>
            </c:strRef>
          </c:tx>
          <c:spPr>
            <a:ln w="22225"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0.40161205099999997</c:v>
                </c:pt>
                <c:pt idx="1">
                  <c:v>0.48559857399999967</c:v>
                </c:pt>
                <c:pt idx="2">
                  <c:v>0.46760695199999991</c:v>
                </c:pt>
                <c:pt idx="3">
                  <c:v>0.49351791899999997</c:v>
                </c:pt>
                <c:pt idx="4">
                  <c:v>0.50984771700000009</c:v>
                </c:pt>
                <c:pt idx="5">
                  <c:v>0.51696118000000002</c:v>
                </c:pt>
                <c:pt idx="6">
                  <c:v>0.58063145000000005</c:v>
                </c:pt>
                <c:pt idx="7">
                  <c:v>0.65787155300000011</c:v>
                </c:pt>
                <c:pt idx="8">
                  <c:v>0.68383459600000052</c:v>
                </c:pt>
                <c:pt idx="9">
                  <c:v>0.699078003</c:v>
                </c:pt>
                <c:pt idx="10">
                  <c:v>0.76463098100000004</c:v>
                </c:pt>
                <c:pt idx="11">
                  <c:v>0.83260571300000008</c:v>
                </c:pt>
                <c:pt idx="12">
                  <c:v>0.93209771699999999</c:v>
                </c:pt>
                <c:pt idx="13">
                  <c:v>1.0127832640000001</c:v>
                </c:pt>
                <c:pt idx="14">
                  <c:v>1.0580566409999999</c:v>
                </c:pt>
                <c:pt idx="15">
                  <c:v>1.1130517580000001</c:v>
                </c:pt>
                <c:pt idx="16">
                  <c:v>1.150951294</c:v>
                </c:pt>
                <c:pt idx="17">
                  <c:v>1.177488037</c:v>
                </c:pt>
                <c:pt idx="18">
                  <c:v>1.2038894040000001</c:v>
                </c:pt>
                <c:pt idx="19">
                  <c:v>1.240342163</c:v>
                </c:pt>
                <c:pt idx="20">
                  <c:v>1.2920689700000001</c:v>
                </c:pt>
                <c:pt idx="21">
                  <c:v>1.3063190919999998</c:v>
                </c:pt>
                <c:pt idx="22">
                  <c:v>1.3125415040000001</c:v>
                </c:pt>
                <c:pt idx="23">
                  <c:v>1.319681396</c:v>
                </c:pt>
                <c:pt idx="24">
                  <c:v>1.326109253</c:v>
                </c:pt>
                <c:pt idx="25">
                  <c:v>1.36102002</c:v>
                </c:pt>
                <c:pt idx="26">
                  <c:v>1.3870146480000001</c:v>
                </c:pt>
                <c:pt idx="27">
                  <c:v>1.4083757319999999</c:v>
                </c:pt>
                <c:pt idx="28">
                  <c:v>1.4338944090000001</c:v>
                </c:pt>
                <c:pt idx="29">
                  <c:v>1.458716919</c:v>
                </c:pt>
                <c:pt idx="30">
                  <c:v>1.4875479740000002</c:v>
                </c:pt>
                <c:pt idx="31">
                  <c:v>1.520050049</c:v>
                </c:pt>
                <c:pt idx="32">
                  <c:v>1.557446533</c:v>
                </c:pt>
                <c:pt idx="33">
                  <c:v>1.602235718</c:v>
                </c:pt>
                <c:pt idx="34">
                  <c:v>1.6494891359999999</c:v>
                </c:pt>
                <c:pt idx="35">
                  <c:v>1.6991743160000001</c:v>
                </c:pt>
                <c:pt idx="36">
                  <c:v>1.7341068120000001</c:v>
                </c:pt>
                <c:pt idx="37">
                  <c:v>1.7652429199999999</c:v>
                </c:pt>
                <c:pt idx="38">
                  <c:v>1.7890180660000001</c:v>
                </c:pt>
                <c:pt idx="39">
                  <c:v>1.8158829350000001</c:v>
                </c:pt>
                <c:pt idx="40">
                  <c:v>1.8458764650000001</c:v>
                </c:pt>
              </c:numCache>
            </c:numRef>
          </c:val>
          <c:smooth val="0"/>
          <c:extLst xmlns:c16r2="http://schemas.microsoft.com/office/drawing/2015/06/chart">
            <c:ext xmlns:c16="http://schemas.microsoft.com/office/drawing/2014/chart" uri="{C3380CC4-5D6E-409C-BE32-E72D297353CC}">
              <c16:uniqueId val="{00000002-4954-4291-890E-31F48C1A5AC9}"/>
            </c:ext>
          </c:extLst>
        </c:ser>
        <c:ser>
          <c:idx val="4"/>
          <c:order val="3"/>
          <c:tx>
            <c:strRef>
              <c:f>Sheet1!$E$1</c:f>
              <c:strCache>
                <c:ptCount val="1"/>
                <c:pt idx="0">
                  <c:v>high renewable cost - nuclear</c:v>
                </c:pt>
              </c:strCache>
            </c:strRef>
          </c:tx>
          <c:spPr>
            <a:ln w="22225" cap="rnd">
              <a:solidFill>
                <a:srgbClr val="467126"/>
              </a:solidFill>
              <a:prstDash val="sysDash"/>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0.80696830099999994</c:v>
                </c:pt>
                <c:pt idx="1">
                  <c:v>0.79020436699999996</c:v>
                </c:pt>
                <c:pt idx="2">
                  <c:v>0.76933124899999994</c:v>
                </c:pt>
                <c:pt idx="3">
                  <c:v>0.789016473</c:v>
                </c:pt>
                <c:pt idx="4">
                  <c:v>0.797165982</c:v>
                </c:pt>
                <c:pt idx="5">
                  <c:v>0.79717787699999998</c:v>
                </c:pt>
                <c:pt idx="6">
                  <c:v>0.80569394799999994</c:v>
                </c:pt>
                <c:pt idx="7">
                  <c:v>0.80494963500000005</c:v>
                </c:pt>
                <c:pt idx="8">
                  <c:v>0.80707775900000001</c:v>
                </c:pt>
                <c:pt idx="9">
                  <c:v>0.80717858899999995</c:v>
                </c:pt>
                <c:pt idx="10">
                  <c:v>0.79319799800000002</c:v>
                </c:pt>
                <c:pt idx="11">
                  <c:v>0.77994073500000005</c:v>
                </c:pt>
                <c:pt idx="12">
                  <c:v>0.76541839600000006</c:v>
                </c:pt>
                <c:pt idx="13">
                  <c:v>0.76773693799999998</c:v>
                </c:pt>
                <c:pt idx="14">
                  <c:v>0.77076428200000002</c:v>
                </c:pt>
                <c:pt idx="15">
                  <c:v>0.74014221199999997</c:v>
                </c:pt>
                <c:pt idx="16">
                  <c:v>0.69776238999999995</c:v>
                </c:pt>
                <c:pt idx="17">
                  <c:v>0.69807592799999996</c:v>
                </c:pt>
                <c:pt idx="18">
                  <c:v>0.69842675799999998</c:v>
                </c:pt>
                <c:pt idx="19">
                  <c:v>0.69879223599999996</c:v>
                </c:pt>
                <c:pt idx="20">
                  <c:v>0.69947106900000011</c:v>
                </c:pt>
                <c:pt idx="21">
                  <c:v>0.70056335400000003</c:v>
                </c:pt>
                <c:pt idx="22">
                  <c:v>0.701292358</c:v>
                </c:pt>
                <c:pt idx="23">
                  <c:v>0.701979248</c:v>
                </c:pt>
                <c:pt idx="24">
                  <c:v>0.68541809099999995</c:v>
                </c:pt>
                <c:pt idx="25">
                  <c:v>0.68682861299999998</c:v>
                </c:pt>
                <c:pt idx="26">
                  <c:v>0.68788916</c:v>
                </c:pt>
                <c:pt idx="27">
                  <c:v>0.68812512199999998</c:v>
                </c:pt>
                <c:pt idx="28">
                  <c:v>0.68833581500000007</c:v>
                </c:pt>
                <c:pt idx="29">
                  <c:v>0.68833581500000007</c:v>
                </c:pt>
                <c:pt idx="30">
                  <c:v>0.68868066399999994</c:v>
                </c:pt>
                <c:pt idx="31">
                  <c:v>0.68993273899999996</c:v>
                </c:pt>
                <c:pt idx="32">
                  <c:v>0.69083825700000001</c:v>
                </c:pt>
                <c:pt idx="33">
                  <c:v>0.69171179199999999</c:v>
                </c:pt>
                <c:pt idx="34">
                  <c:v>0.683611572</c:v>
                </c:pt>
                <c:pt idx="35">
                  <c:v>0.684430176</c:v>
                </c:pt>
                <c:pt idx="36">
                  <c:v>0.68485620100000011</c:v>
                </c:pt>
                <c:pt idx="37">
                  <c:v>0.68528234899999996</c:v>
                </c:pt>
                <c:pt idx="38">
                  <c:v>0.68554760699999995</c:v>
                </c:pt>
                <c:pt idx="39">
                  <c:v>0.68586816399999995</c:v>
                </c:pt>
                <c:pt idx="40">
                  <c:v>0.68633154299999999</c:v>
                </c:pt>
              </c:numCache>
            </c:numRef>
          </c:val>
          <c:smooth val="0"/>
          <c:extLst xmlns:c16r2="http://schemas.microsoft.com/office/drawing/2015/06/chart">
            <c:ext xmlns:c16="http://schemas.microsoft.com/office/drawing/2014/chart" uri="{C3380CC4-5D6E-409C-BE32-E72D297353CC}">
              <c16:uniqueId val="{00000003-4954-4291-890E-31F48C1A5AC9}"/>
            </c:ext>
          </c:extLst>
        </c:ser>
        <c:ser>
          <c:idx val="3"/>
          <c:order val="4"/>
          <c:tx>
            <c:strRef>
              <c:f>Sheet1!$F$1</c:f>
              <c:strCache>
                <c:ptCount val="1"/>
                <c:pt idx="0">
                  <c:v>low renewable cost - nuclear</c:v>
                </c:pt>
              </c:strCache>
            </c:strRef>
          </c:tx>
          <c:spPr>
            <a:ln w="22225" cap="rnd">
              <a:solidFill>
                <a:srgbClr val="BDE0A2"/>
              </a:solidFill>
              <a:prstDash val="sysDash"/>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0.80696830099999994</c:v>
                </c:pt>
                <c:pt idx="1">
                  <c:v>0.79020436699999996</c:v>
                </c:pt>
                <c:pt idx="2">
                  <c:v>0.76933124899999994</c:v>
                </c:pt>
                <c:pt idx="3">
                  <c:v>0.789016473</c:v>
                </c:pt>
                <c:pt idx="4">
                  <c:v>0.797165982</c:v>
                </c:pt>
                <c:pt idx="5">
                  <c:v>0.79717787699999998</c:v>
                </c:pt>
                <c:pt idx="6">
                  <c:v>0.80569394799999994</c:v>
                </c:pt>
                <c:pt idx="7">
                  <c:v>0.80494963500000005</c:v>
                </c:pt>
                <c:pt idx="8">
                  <c:v>0.80707775900000001</c:v>
                </c:pt>
                <c:pt idx="9">
                  <c:v>0.80735986300000007</c:v>
                </c:pt>
                <c:pt idx="10">
                  <c:v>0.79326013200000001</c:v>
                </c:pt>
                <c:pt idx="11">
                  <c:v>0.78016760299999999</c:v>
                </c:pt>
                <c:pt idx="12">
                  <c:v>0.76556103499999995</c:v>
                </c:pt>
                <c:pt idx="13">
                  <c:v>0.76793908700000002</c:v>
                </c:pt>
                <c:pt idx="14">
                  <c:v>0.77099829099999995</c:v>
                </c:pt>
                <c:pt idx="15">
                  <c:v>0.75675463899999995</c:v>
                </c:pt>
                <c:pt idx="16">
                  <c:v>0.67862597700000005</c:v>
                </c:pt>
                <c:pt idx="17">
                  <c:v>0.678902954</c:v>
                </c:pt>
                <c:pt idx="18">
                  <c:v>0.67917999299999998</c:v>
                </c:pt>
                <c:pt idx="19">
                  <c:v>0.679534058</c:v>
                </c:pt>
                <c:pt idx="20">
                  <c:v>0.68021289100000004</c:v>
                </c:pt>
                <c:pt idx="21">
                  <c:v>0.68130523700000001</c:v>
                </c:pt>
                <c:pt idx="22">
                  <c:v>0.68206372100000001</c:v>
                </c:pt>
                <c:pt idx="23">
                  <c:v>0.67412316899999991</c:v>
                </c:pt>
                <c:pt idx="24">
                  <c:v>0.65753656000000005</c:v>
                </c:pt>
                <c:pt idx="25">
                  <c:v>0.65132324200000002</c:v>
                </c:pt>
                <c:pt idx="26">
                  <c:v>0.652367798</c:v>
                </c:pt>
                <c:pt idx="27">
                  <c:v>0.65257897900000006</c:v>
                </c:pt>
                <c:pt idx="28">
                  <c:v>0.64403588899999997</c:v>
                </c:pt>
                <c:pt idx="29">
                  <c:v>0.626863159</c:v>
                </c:pt>
                <c:pt idx="30">
                  <c:v>0.59924536100000003</c:v>
                </c:pt>
                <c:pt idx="31">
                  <c:v>0.60049743700000002</c:v>
                </c:pt>
                <c:pt idx="32">
                  <c:v>0.60140301499999993</c:v>
                </c:pt>
                <c:pt idx="33">
                  <c:v>0.594645325</c:v>
                </c:pt>
                <c:pt idx="34">
                  <c:v>0.58693280000000003</c:v>
                </c:pt>
                <c:pt idx="35">
                  <c:v>0.56169030799999997</c:v>
                </c:pt>
                <c:pt idx="36">
                  <c:v>0.55446447799999998</c:v>
                </c:pt>
                <c:pt idx="37">
                  <c:v>0.52080358900000001</c:v>
                </c:pt>
                <c:pt idx="38">
                  <c:v>0.51155532799999992</c:v>
                </c:pt>
                <c:pt idx="39">
                  <c:v>0.50245153799999998</c:v>
                </c:pt>
                <c:pt idx="40">
                  <c:v>0.493174377</c:v>
                </c:pt>
              </c:numCache>
            </c:numRef>
          </c:val>
          <c:smooth val="0"/>
          <c:extLst xmlns:c16r2="http://schemas.microsoft.com/office/drawing/2015/06/chart">
            <c:ext xmlns:c16="http://schemas.microsoft.com/office/drawing/2014/chart" uri="{C3380CC4-5D6E-409C-BE32-E72D297353CC}">
              <c16:uniqueId val="{00000004-4954-4291-890E-31F48C1A5AC9}"/>
            </c:ext>
          </c:extLst>
        </c:ser>
        <c:ser>
          <c:idx val="5"/>
          <c:order val="5"/>
          <c:tx>
            <c:strRef>
              <c:f>Sheet1!$G$1</c:f>
              <c:strCache>
                <c:ptCount val="1"/>
                <c:pt idx="0">
                  <c:v>Reference - nuclear</c:v>
                </c:pt>
              </c:strCache>
            </c:strRef>
          </c:tx>
          <c:spPr>
            <a:ln w="22225" cap="rnd">
              <a:solidFill>
                <a:srgbClr val="000000"/>
              </a:solidFill>
              <a:prstDash val="sysDash"/>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Sheet1!$G$2:$G$42</c:f>
              <c:numCache>
                <c:formatCode>General</c:formatCode>
                <c:ptCount val="41"/>
                <c:pt idx="0">
                  <c:v>0.80696830099999994</c:v>
                </c:pt>
                <c:pt idx="1">
                  <c:v>0.79020436699999996</c:v>
                </c:pt>
                <c:pt idx="2">
                  <c:v>0.76933124899999994</c:v>
                </c:pt>
                <c:pt idx="3">
                  <c:v>0.789016473</c:v>
                </c:pt>
                <c:pt idx="4">
                  <c:v>0.797165982</c:v>
                </c:pt>
                <c:pt idx="5">
                  <c:v>0.79717787699999998</c:v>
                </c:pt>
                <c:pt idx="6">
                  <c:v>0.80569394799999994</c:v>
                </c:pt>
                <c:pt idx="7">
                  <c:v>0.80494963500000005</c:v>
                </c:pt>
                <c:pt idx="8">
                  <c:v>0.80707775900000001</c:v>
                </c:pt>
                <c:pt idx="9">
                  <c:v>0.80725695800000008</c:v>
                </c:pt>
                <c:pt idx="10">
                  <c:v>0.79307165499999999</c:v>
                </c:pt>
                <c:pt idx="11">
                  <c:v>0.78021447799999999</c:v>
                </c:pt>
                <c:pt idx="12">
                  <c:v>0.76562353499999991</c:v>
                </c:pt>
                <c:pt idx="13">
                  <c:v>0.76771270800000002</c:v>
                </c:pt>
                <c:pt idx="14">
                  <c:v>0.77080505399999999</c:v>
                </c:pt>
                <c:pt idx="15">
                  <c:v>0.74774780299999999</c:v>
                </c:pt>
                <c:pt idx="16">
                  <c:v>0.67854431199999998</c:v>
                </c:pt>
                <c:pt idx="17">
                  <c:v>0.67882409700000002</c:v>
                </c:pt>
                <c:pt idx="18">
                  <c:v>0.67917993200000004</c:v>
                </c:pt>
                <c:pt idx="19">
                  <c:v>0.679534058</c:v>
                </c:pt>
                <c:pt idx="20">
                  <c:v>0.68021289100000004</c:v>
                </c:pt>
                <c:pt idx="21">
                  <c:v>0.68127758800000005</c:v>
                </c:pt>
                <c:pt idx="22">
                  <c:v>0.68200195299999999</c:v>
                </c:pt>
                <c:pt idx="23">
                  <c:v>0.66650482199999994</c:v>
                </c:pt>
                <c:pt idx="24">
                  <c:v>0.64991827400000002</c:v>
                </c:pt>
                <c:pt idx="25">
                  <c:v>0.65132324200000002</c:v>
                </c:pt>
                <c:pt idx="26">
                  <c:v>0.652367798</c:v>
                </c:pt>
                <c:pt idx="27">
                  <c:v>0.65257897900000006</c:v>
                </c:pt>
                <c:pt idx="28">
                  <c:v>0.65278967300000001</c:v>
                </c:pt>
                <c:pt idx="29">
                  <c:v>0.65278967300000001</c:v>
                </c:pt>
                <c:pt idx="30">
                  <c:v>0.64427893100000011</c:v>
                </c:pt>
                <c:pt idx="31">
                  <c:v>0.64553106699999996</c:v>
                </c:pt>
                <c:pt idx="32">
                  <c:v>0.64643664599999995</c:v>
                </c:pt>
                <c:pt idx="33">
                  <c:v>0.63855639599999992</c:v>
                </c:pt>
                <c:pt idx="34">
                  <c:v>0.639311768</c:v>
                </c:pt>
                <c:pt idx="35">
                  <c:v>0.64013024900000004</c:v>
                </c:pt>
                <c:pt idx="36">
                  <c:v>0.64055639599999992</c:v>
                </c:pt>
                <c:pt idx="37">
                  <c:v>0.640982422</c:v>
                </c:pt>
                <c:pt idx="38">
                  <c:v>0.64124768100000007</c:v>
                </c:pt>
                <c:pt idx="39">
                  <c:v>0.64156835899999998</c:v>
                </c:pt>
                <c:pt idx="40">
                  <c:v>0.64203173800000002</c:v>
                </c:pt>
              </c:numCache>
            </c:numRef>
          </c:val>
          <c:smooth val="0"/>
          <c:extLst xmlns:c16r2="http://schemas.microsoft.com/office/drawing/2015/06/chart">
            <c:ext xmlns:c16="http://schemas.microsoft.com/office/drawing/2014/chart" uri="{C3380CC4-5D6E-409C-BE32-E72D297353CC}">
              <c16:uniqueId val="{00000005-4954-4291-890E-31F48C1A5AC9}"/>
            </c:ext>
          </c:extLst>
        </c:ser>
        <c:dLbls>
          <c:showLegendKey val="0"/>
          <c:showVal val="0"/>
          <c:showCatName val="0"/>
          <c:showSerName val="0"/>
          <c:showPercent val="0"/>
          <c:showBubbleSize val="0"/>
        </c:dLbls>
        <c:smooth val="0"/>
        <c:axId val="-651762944"/>
        <c:axId val="-651762400"/>
      </c:lineChart>
      <c:catAx>
        <c:axId val="-651762944"/>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2400"/>
        <c:crosses val="autoZero"/>
        <c:auto val="1"/>
        <c:lblAlgn val="ctr"/>
        <c:lblOffset val="100"/>
        <c:tickLblSkip val="10"/>
        <c:tickMarkSkip val="10"/>
        <c:noMultiLvlLbl val="0"/>
      </c:catAx>
      <c:valAx>
        <c:axId val="-65176240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2944"/>
        <c:crossesAt val="1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7905163060310636"/>
          <c:w val="0.71105288388226606"/>
          <c:h val="0.71331437740154535"/>
        </c:manualLayout>
      </c:layout>
      <c:lineChart>
        <c:grouping val="standard"/>
        <c:varyColors val="0"/>
        <c:ser>
          <c:idx val="0"/>
          <c:order val="0"/>
          <c:tx>
            <c:strRef>
              <c:f>Sheet1!$B$1</c:f>
              <c:strCache>
                <c:ptCount val="1"/>
                <c:pt idx="0">
                  <c:v>transportation</c:v>
                </c:pt>
              </c:strCache>
            </c:strRef>
          </c:tx>
          <c:spPr>
            <a:ln w="22225" cap="rnd">
              <a:solidFill>
                <a:srgbClr val="003953"/>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Sheet1!$B$2:$B$62</c:f>
              <c:numCache>
                <c:formatCode>General</c:formatCode>
                <c:ptCount val="61"/>
                <c:pt idx="0">
                  <c:v>70.841536611371652</c:v>
                </c:pt>
                <c:pt idx="1">
                  <c:v>70.918027138848615</c:v>
                </c:pt>
                <c:pt idx="2">
                  <c:v>71.033108398316756</c:v>
                </c:pt>
                <c:pt idx="3">
                  <c:v>70.78753341027317</c:v>
                </c:pt>
                <c:pt idx="4">
                  <c:v>70.530808386136997</c:v>
                </c:pt>
                <c:pt idx="5">
                  <c:v>70.519433238105222</c:v>
                </c:pt>
                <c:pt idx="6">
                  <c:v>70.618040889155665</c:v>
                </c:pt>
                <c:pt idx="7">
                  <c:v>70.491938184232779</c:v>
                </c:pt>
                <c:pt idx="8">
                  <c:v>70.56637826546158</c:v>
                </c:pt>
                <c:pt idx="9">
                  <c:v>70.468682373097693</c:v>
                </c:pt>
                <c:pt idx="10">
                  <c:v>70.535782999131072</c:v>
                </c:pt>
                <c:pt idx="11">
                  <c:v>70.487145813178316</c:v>
                </c:pt>
                <c:pt idx="12">
                  <c:v>70.516834099847216</c:v>
                </c:pt>
                <c:pt idx="13">
                  <c:v>70.362258592256453</c:v>
                </c:pt>
                <c:pt idx="14">
                  <c:v>70.370473548747441</c:v>
                </c:pt>
                <c:pt idx="15">
                  <c:v>70.236506993291755</c:v>
                </c:pt>
                <c:pt idx="16">
                  <c:v>70.152152923561388</c:v>
                </c:pt>
                <c:pt idx="17">
                  <c:v>70.058276800792825</c:v>
                </c:pt>
                <c:pt idx="18">
                  <c:v>69.073014211147594</c:v>
                </c:pt>
                <c:pt idx="19">
                  <c:v>68.657395717478053</c:v>
                </c:pt>
                <c:pt idx="20">
                  <c:v>68.34183842576185</c:v>
                </c:pt>
                <c:pt idx="21">
                  <c:v>68.047975445723523</c:v>
                </c:pt>
                <c:pt idx="22">
                  <c:v>67.922573005318839</c:v>
                </c:pt>
                <c:pt idx="23">
                  <c:v>67.543930166560074</c:v>
                </c:pt>
                <c:pt idx="24">
                  <c:v>67.589817813909505</c:v>
                </c:pt>
                <c:pt idx="25">
                  <c:v>67.558146290450651</c:v>
                </c:pt>
                <c:pt idx="26">
                  <c:v>67.387600271595133</c:v>
                </c:pt>
                <c:pt idx="27">
                  <c:v>67.432262786336167</c:v>
                </c:pt>
                <c:pt idx="28">
                  <c:v>67.518252751312218</c:v>
                </c:pt>
                <c:pt idx="29">
                  <c:v>67.170200634705751</c:v>
                </c:pt>
                <c:pt idx="30">
                  <c:v>66.322936363047688</c:v>
                </c:pt>
                <c:pt idx="31">
                  <c:v>66.068532318285875</c:v>
                </c:pt>
                <c:pt idx="32">
                  <c:v>66.397344951641443</c:v>
                </c:pt>
                <c:pt idx="33">
                  <c:v>66.512820236839872</c:v>
                </c:pt>
                <c:pt idx="34">
                  <c:v>66.3861558489115</c:v>
                </c:pt>
                <c:pt idx="35">
                  <c:v>66.274594562257036</c:v>
                </c:pt>
                <c:pt idx="36">
                  <c:v>66.10339207286647</c:v>
                </c:pt>
                <c:pt idx="37">
                  <c:v>66.053459305154789</c:v>
                </c:pt>
                <c:pt idx="38">
                  <c:v>65.828150289614413</c:v>
                </c:pt>
                <c:pt idx="39">
                  <c:v>65.794344972331189</c:v>
                </c:pt>
                <c:pt idx="40">
                  <c:v>65.865739597395844</c:v>
                </c:pt>
                <c:pt idx="41">
                  <c:v>65.843969308872616</c:v>
                </c:pt>
                <c:pt idx="42">
                  <c:v>65.832020590509003</c:v>
                </c:pt>
                <c:pt idx="43">
                  <c:v>65.797455620569011</c:v>
                </c:pt>
                <c:pt idx="44">
                  <c:v>65.77486478065417</c:v>
                </c:pt>
                <c:pt idx="45">
                  <c:v>65.766075776499775</c:v>
                </c:pt>
                <c:pt idx="46">
                  <c:v>65.637546975287222</c:v>
                </c:pt>
                <c:pt idx="47">
                  <c:v>65.648503075195038</c:v>
                </c:pt>
                <c:pt idx="48">
                  <c:v>65.627040685678864</c:v>
                </c:pt>
                <c:pt idx="49">
                  <c:v>65.647444094861953</c:v>
                </c:pt>
                <c:pt idx="50">
                  <c:v>65.685045841091679</c:v>
                </c:pt>
                <c:pt idx="51">
                  <c:v>65.768806576378424</c:v>
                </c:pt>
                <c:pt idx="52">
                  <c:v>65.735187074061557</c:v>
                </c:pt>
                <c:pt idx="53">
                  <c:v>65.771193200996549</c:v>
                </c:pt>
                <c:pt idx="54">
                  <c:v>65.756422740304586</c:v>
                </c:pt>
                <c:pt idx="55">
                  <c:v>65.804871874941426</c:v>
                </c:pt>
                <c:pt idx="56">
                  <c:v>65.824701638860162</c:v>
                </c:pt>
                <c:pt idx="57">
                  <c:v>65.831924903110661</c:v>
                </c:pt>
                <c:pt idx="58">
                  <c:v>65.863731325945125</c:v>
                </c:pt>
                <c:pt idx="59">
                  <c:v>65.904181867330294</c:v>
                </c:pt>
                <c:pt idx="60">
                  <c:v>65.961960915337443</c:v>
                </c:pt>
              </c:numCache>
            </c:numRef>
          </c:val>
          <c:smooth val="0"/>
          <c:extLst xmlns:c16r2="http://schemas.microsoft.com/office/drawing/2015/06/chart">
            <c:ext xmlns:c16="http://schemas.microsoft.com/office/drawing/2014/chart" uri="{C3380CC4-5D6E-409C-BE32-E72D297353CC}">
              <c16:uniqueId val="{00000000-13A6-421C-800F-1999B29E6AD3}"/>
            </c:ext>
          </c:extLst>
        </c:ser>
        <c:ser>
          <c:idx val="1"/>
          <c:order val="1"/>
          <c:tx>
            <c:strRef>
              <c:f>Sheet1!$C$1</c:f>
              <c:strCache>
                <c:ptCount val="1"/>
                <c:pt idx="0">
                  <c:v>commercial</c:v>
                </c:pt>
              </c:strCache>
            </c:strRef>
          </c:tx>
          <c:spPr>
            <a:ln w="22225" cap="rnd">
              <a:solidFill>
                <a:srgbClr val="E3A5AC"/>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Sheet1!$C$2:$C$62</c:f>
              <c:numCache>
                <c:formatCode>General</c:formatCode>
                <c:ptCount val="61"/>
                <c:pt idx="0">
                  <c:v>58.214948093366438</c:v>
                </c:pt>
                <c:pt idx="1">
                  <c:v>57.723565078345644</c:v>
                </c:pt>
                <c:pt idx="2">
                  <c:v>57.336544366913778</c:v>
                </c:pt>
                <c:pt idx="3">
                  <c:v>56.897003825980242</c:v>
                </c:pt>
                <c:pt idx="4">
                  <c:v>56.91292540279759</c:v>
                </c:pt>
                <c:pt idx="5">
                  <c:v>56.420449349144903</c:v>
                </c:pt>
                <c:pt idx="6">
                  <c:v>56.166034450884922</c:v>
                </c:pt>
                <c:pt idx="7">
                  <c:v>55.916770188649018</c:v>
                </c:pt>
                <c:pt idx="8">
                  <c:v>55.678604924793667</c:v>
                </c:pt>
                <c:pt idx="9">
                  <c:v>55.669233255291289</c:v>
                </c:pt>
                <c:pt idx="10">
                  <c:v>55.899844368781949</c:v>
                </c:pt>
                <c:pt idx="11">
                  <c:v>56.343173043259</c:v>
                </c:pt>
                <c:pt idx="12">
                  <c:v>55.895868017009697</c:v>
                </c:pt>
                <c:pt idx="13">
                  <c:v>56.138656199238497</c:v>
                </c:pt>
                <c:pt idx="14">
                  <c:v>56.195083269871489</c:v>
                </c:pt>
                <c:pt idx="15">
                  <c:v>56.067381542233022</c:v>
                </c:pt>
                <c:pt idx="16">
                  <c:v>55.404147238798878</c:v>
                </c:pt>
                <c:pt idx="17">
                  <c:v>55.246524322793292</c:v>
                </c:pt>
                <c:pt idx="18">
                  <c:v>55.105359924252653</c:v>
                </c:pt>
                <c:pt idx="19">
                  <c:v>55.005156879854681</c:v>
                </c:pt>
                <c:pt idx="20">
                  <c:v>54.835267509934347</c:v>
                </c:pt>
                <c:pt idx="21">
                  <c:v>54.480461482945167</c:v>
                </c:pt>
                <c:pt idx="22">
                  <c:v>53.911620830656489</c:v>
                </c:pt>
                <c:pt idx="23">
                  <c:v>53.495055472722193</c:v>
                </c:pt>
                <c:pt idx="24">
                  <c:v>53.279086221200103</c:v>
                </c:pt>
                <c:pt idx="25">
                  <c:v>54.032009994735112</c:v>
                </c:pt>
                <c:pt idx="26">
                  <c:v>53.681015313332878</c:v>
                </c:pt>
                <c:pt idx="27">
                  <c:v>53.424925068280537</c:v>
                </c:pt>
                <c:pt idx="28">
                  <c:v>53.284071280625078</c:v>
                </c:pt>
                <c:pt idx="29">
                  <c:v>54.953695942941238</c:v>
                </c:pt>
                <c:pt idx="30">
                  <c:v>55.010804838385333</c:v>
                </c:pt>
                <c:pt idx="31">
                  <c:v>54.981587980957833</c:v>
                </c:pt>
                <c:pt idx="32">
                  <c:v>54.981547750616237</c:v>
                </c:pt>
                <c:pt idx="33">
                  <c:v>54.978608247810392</c:v>
                </c:pt>
                <c:pt idx="34">
                  <c:v>54.975035015103423</c:v>
                </c:pt>
                <c:pt idx="35">
                  <c:v>54.97896823519801</c:v>
                </c:pt>
                <c:pt idx="36">
                  <c:v>54.980287676837278</c:v>
                </c:pt>
                <c:pt idx="37">
                  <c:v>54.97616831342814</c:v>
                </c:pt>
                <c:pt idx="38">
                  <c:v>54.969522706398173</c:v>
                </c:pt>
                <c:pt idx="39">
                  <c:v>54.960838628356079</c:v>
                </c:pt>
                <c:pt idx="40">
                  <c:v>54.95055330115877</c:v>
                </c:pt>
                <c:pt idx="41">
                  <c:v>54.939520342841853</c:v>
                </c:pt>
                <c:pt idx="42">
                  <c:v>54.928326221148232</c:v>
                </c:pt>
                <c:pt idx="43">
                  <c:v>54.918177039771052</c:v>
                </c:pt>
                <c:pt idx="44">
                  <c:v>54.908640873661767</c:v>
                </c:pt>
                <c:pt idx="45">
                  <c:v>54.900340885453147</c:v>
                </c:pt>
                <c:pt idx="46">
                  <c:v>54.890625099183957</c:v>
                </c:pt>
                <c:pt idx="47">
                  <c:v>54.881352072655531</c:v>
                </c:pt>
                <c:pt idx="48">
                  <c:v>54.874421523504409</c:v>
                </c:pt>
                <c:pt idx="49">
                  <c:v>54.865350134255898</c:v>
                </c:pt>
                <c:pt idx="50">
                  <c:v>54.859666915678709</c:v>
                </c:pt>
                <c:pt idx="51">
                  <c:v>54.851053231718517</c:v>
                </c:pt>
                <c:pt idx="52">
                  <c:v>54.840553853443389</c:v>
                </c:pt>
                <c:pt idx="53">
                  <c:v>54.829443359081047</c:v>
                </c:pt>
                <c:pt idx="54">
                  <c:v>54.821122380898778</c:v>
                </c:pt>
                <c:pt idx="55">
                  <c:v>54.81180022221195</c:v>
                </c:pt>
                <c:pt idx="56">
                  <c:v>54.805334141112503</c:v>
                </c:pt>
                <c:pt idx="57">
                  <c:v>54.797982812567987</c:v>
                </c:pt>
                <c:pt idx="58">
                  <c:v>54.790427504443059</c:v>
                </c:pt>
                <c:pt idx="59">
                  <c:v>54.783451227061562</c:v>
                </c:pt>
                <c:pt idx="60">
                  <c:v>54.777142693155</c:v>
                </c:pt>
              </c:numCache>
            </c:numRef>
          </c:val>
          <c:smooth val="0"/>
          <c:extLst xmlns:c16r2="http://schemas.microsoft.com/office/drawing/2015/06/chart">
            <c:ext xmlns:c16="http://schemas.microsoft.com/office/drawing/2014/chart" uri="{C3380CC4-5D6E-409C-BE32-E72D297353CC}">
              <c16:uniqueId val="{00000001-13A6-421C-800F-1999B29E6AD3}"/>
            </c:ext>
          </c:extLst>
        </c:ser>
        <c:ser>
          <c:idx val="3"/>
          <c:order val="2"/>
          <c:tx>
            <c:strRef>
              <c:f>Sheet1!$D$1</c:f>
              <c:strCache>
                <c:ptCount val="1"/>
                <c:pt idx="0">
                  <c:v>residential</c:v>
                </c:pt>
              </c:strCache>
            </c:strRef>
          </c:tx>
          <c:spPr>
            <a:ln w="22225" cap="rnd">
              <a:solidFill>
                <a:srgbClr val="7A2630"/>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Sheet1!$D$2:$D$62</c:f>
              <c:numCache>
                <c:formatCode>General</c:formatCode>
                <c:ptCount val="61"/>
                <c:pt idx="0">
                  <c:v>51.802125955061193</c:v>
                </c:pt>
                <c:pt idx="1">
                  <c:v>51.470275403411648</c:v>
                </c:pt>
                <c:pt idx="2">
                  <c:v>51.381052962404723</c:v>
                </c:pt>
                <c:pt idx="3">
                  <c:v>52.117826346180763</c:v>
                </c:pt>
                <c:pt idx="4">
                  <c:v>52.204399165624089</c:v>
                </c:pt>
                <c:pt idx="5">
                  <c:v>52.050973392313779</c:v>
                </c:pt>
                <c:pt idx="6">
                  <c:v>52.161293633093891</c:v>
                </c:pt>
                <c:pt idx="7">
                  <c:v>52.778268514796522</c:v>
                </c:pt>
                <c:pt idx="8">
                  <c:v>52.817731372797091</c:v>
                </c:pt>
                <c:pt idx="9">
                  <c:v>53.096021316674431</c:v>
                </c:pt>
                <c:pt idx="10">
                  <c:v>53.087181654393753</c:v>
                </c:pt>
                <c:pt idx="11">
                  <c:v>53.460876512853652</c:v>
                </c:pt>
                <c:pt idx="12">
                  <c:v>53.169403424725267</c:v>
                </c:pt>
                <c:pt idx="13">
                  <c:v>53.246477250054497</c:v>
                </c:pt>
                <c:pt idx="14">
                  <c:v>53.1377525789811</c:v>
                </c:pt>
                <c:pt idx="15">
                  <c:v>52.757066417338152</c:v>
                </c:pt>
                <c:pt idx="16">
                  <c:v>52.464141879769151</c:v>
                </c:pt>
                <c:pt idx="17">
                  <c:v>52.165892854351313</c:v>
                </c:pt>
                <c:pt idx="18">
                  <c:v>51.833390020478497</c:v>
                </c:pt>
                <c:pt idx="19">
                  <c:v>50.955462959028587</c:v>
                </c:pt>
                <c:pt idx="20">
                  <c:v>50.50811736255784</c:v>
                </c:pt>
                <c:pt idx="21">
                  <c:v>50.293189865254561</c:v>
                </c:pt>
                <c:pt idx="22">
                  <c:v>50.288911980108878</c:v>
                </c:pt>
                <c:pt idx="23">
                  <c:v>49.675562834712743</c:v>
                </c:pt>
                <c:pt idx="24">
                  <c:v>49.812001499934127</c:v>
                </c:pt>
                <c:pt idx="25">
                  <c:v>49.905050097193111</c:v>
                </c:pt>
                <c:pt idx="26">
                  <c:v>49.555227690930487</c:v>
                </c:pt>
                <c:pt idx="27">
                  <c:v>49.421349932683853</c:v>
                </c:pt>
                <c:pt idx="28">
                  <c:v>49.088106929444919</c:v>
                </c:pt>
                <c:pt idx="29">
                  <c:v>50.910456107987251</c:v>
                </c:pt>
                <c:pt idx="30">
                  <c:v>51.000351436282038</c:v>
                </c:pt>
                <c:pt idx="31">
                  <c:v>51.091512810192206</c:v>
                </c:pt>
                <c:pt idx="32">
                  <c:v>51.108666067161472</c:v>
                </c:pt>
                <c:pt idx="33">
                  <c:v>51.111171495133327</c:v>
                </c:pt>
                <c:pt idx="34">
                  <c:v>51.105335053271439</c:v>
                </c:pt>
                <c:pt idx="35">
                  <c:v>51.105674299155197</c:v>
                </c:pt>
                <c:pt idx="36">
                  <c:v>51.10189220422771</c:v>
                </c:pt>
                <c:pt idx="37">
                  <c:v>51.113841855087671</c:v>
                </c:pt>
                <c:pt idx="38">
                  <c:v>51.123304533232847</c:v>
                </c:pt>
                <c:pt idx="39">
                  <c:v>51.138541876956353</c:v>
                </c:pt>
                <c:pt idx="40">
                  <c:v>51.162452680095448</c:v>
                </c:pt>
                <c:pt idx="41">
                  <c:v>51.18651611494213</c:v>
                </c:pt>
                <c:pt idx="42">
                  <c:v>51.214403457047553</c:v>
                </c:pt>
                <c:pt idx="43">
                  <c:v>51.235849845302411</c:v>
                </c:pt>
                <c:pt idx="44">
                  <c:v>51.260594989517308</c:v>
                </c:pt>
                <c:pt idx="45">
                  <c:v>51.288154676425101</c:v>
                </c:pt>
                <c:pt idx="46">
                  <c:v>51.318193979658467</c:v>
                </c:pt>
                <c:pt idx="47">
                  <c:v>51.349622436749009</c:v>
                </c:pt>
                <c:pt idx="48">
                  <c:v>51.378335750512633</c:v>
                </c:pt>
                <c:pt idx="49">
                  <c:v>51.403921783857982</c:v>
                </c:pt>
                <c:pt idx="50">
                  <c:v>51.435767950305546</c:v>
                </c:pt>
                <c:pt idx="51">
                  <c:v>51.46365778079263</c:v>
                </c:pt>
                <c:pt idx="52">
                  <c:v>51.480998330213829</c:v>
                </c:pt>
                <c:pt idx="53">
                  <c:v>51.49624679948419</c:v>
                </c:pt>
                <c:pt idx="54">
                  <c:v>51.511092233095177</c:v>
                </c:pt>
                <c:pt idx="55">
                  <c:v>51.51875153161285</c:v>
                </c:pt>
                <c:pt idx="56">
                  <c:v>51.529142578732873</c:v>
                </c:pt>
                <c:pt idx="57">
                  <c:v>51.537183678708061</c:v>
                </c:pt>
                <c:pt idx="58">
                  <c:v>51.543341954294057</c:v>
                </c:pt>
                <c:pt idx="59">
                  <c:v>51.550589280076551</c:v>
                </c:pt>
                <c:pt idx="60">
                  <c:v>51.562419062604476</c:v>
                </c:pt>
              </c:numCache>
            </c:numRef>
          </c:val>
          <c:smooth val="0"/>
          <c:extLst xmlns:c16r2="http://schemas.microsoft.com/office/drawing/2015/06/chart">
            <c:ext xmlns:c16="http://schemas.microsoft.com/office/drawing/2014/chart" uri="{C3380CC4-5D6E-409C-BE32-E72D297353CC}">
              <c16:uniqueId val="{00000002-13A6-421C-800F-1999B29E6AD3}"/>
            </c:ext>
          </c:extLst>
        </c:ser>
        <c:ser>
          <c:idx val="5"/>
          <c:order val="3"/>
          <c:tx>
            <c:strRef>
              <c:f>Sheet1!$E$1</c:f>
              <c:strCache>
                <c:ptCount val="1"/>
                <c:pt idx="0">
                  <c:v>industrial</c:v>
                </c:pt>
              </c:strCache>
            </c:strRef>
          </c:tx>
          <c:spPr>
            <a:ln w="22225" cap="rnd">
              <a:solidFill>
                <a:srgbClr val="5D9732"/>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Sheet1!$E$2:$E$62</c:f>
              <c:numCache>
                <c:formatCode>General</c:formatCode>
                <c:ptCount val="61"/>
                <c:pt idx="0">
                  <c:v>50.013584063531837</c:v>
                </c:pt>
                <c:pt idx="1">
                  <c:v>49.259136433741801</c:v>
                </c:pt>
                <c:pt idx="2">
                  <c:v>49.533166651130998</c:v>
                </c:pt>
                <c:pt idx="3">
                  <c:v>49.125534406371948</c:v>
                </c:pt>
                <c:pt idx="4">
                  <c:v>48.529095332422308</c:v>
                </c:pt>
                <c:pt idx="5">
                  <c:v>48.250054868874187</c:v>
                </c:pt>
                <c:pt idx="6">
                  <c:v>48.252812585812087</c:v>
                </c:pt>
                <c:pt idx="7">
                  <c:v>47.790778463784363</c:v>
                </c:pt>
                <c:pt idx="8">
                  <c:v>47.572191459323278</c:v>
                </c:pt>
                <c:pt idx="9">
                  <c:v>47.137455423552403</c:v>
                </c:pt>
                <c:pt idx="10">
                  <c:v>46.968258755977097</c:v>
                </c:pt>
                <c:pt idx="11">
                  <c:v>48.193013240585621</c:v>
                </c:pt>
                <c:pt idx="12">
                  <c:v>47.598064398506573</c:v>
                </c:pt>
                <c:pt idx="13">
                  <c:v>47.770883141786832</c:v>
                </c:pt>
                <c:pt idx="14">
                  <c:v>47.630370664536777</c:v>
                </c:pt>
                <c:pt idx="15">
                  <c:v>47.348782164364287</c:v>
                </c:pt>
                <c:pt idx="16">
                  <c:v>47.288793197949822</c:v>
                </c:pt>
                <c:pt idx="17">
                  <c:v>47.090144937332759</c:v>
                </c:pt>
                <c:pt idx="18">
                  <c:v>47.401183918879347</c:v>
                </c:pt>
                <c:pt idx="19">
                  <c:v>45.515429601712412</c:v>
                </c:pt>
                <c:pt idx="20">
                  <c:v>45.102686296993447</c:v>
                </c:pt>
                <c:pt idx="21">
                  <c:v>44.944301988028158</c:v>
                </c:pt>
                <c:pt idx="22">
                  <c:v>44.990171173819412</c:v>
                </c:pt>
                <c:pt idx="23">
                  <c:v>44.702630097455703</c:v>
                </c:pt>
                <c:pt idx="24">
                  <c:v>45.030020601191168</c:v>
                </c:pt>
                <c:pt idx="25">
                  <c:v>44.312181385886767</c:v>
                </c:pt>
                <c:pt idx="26">
                  <c:v>43.957161161452511</c:v>
                </c:pt>
                <c:pt idx="27">
                  <c:v>43.73588097779917</c:v>
                </c:pt>
                <c:pt idx="28">
                  <c:v>43.678280751434947</c:v>
                </c:pt>
                <c:pt idx="29">
                  <c:v>44.467650849725487</c:v>
                </c:pt>
                <c:pt idx="30">
                  <c:v>44.005835375142972</c:v>
                </c:pt>
                <c:pt idx="31">
                  <c:v>43.804954157578059</c:v>
                </c:pt>
                <c:pt idx="32">
                  <c:v>43.666136960261049</c:v>
                </c:pt>
                <c:pt idx="33">
                  <c:v>43.586394781372803</c:v>
                </c:pt>
                <c:pt idx="34">
                  <c:v>43.45098165332314</c:v>
                </c:pt>
                <c:pt idx="35">
                  <c:v>43.42897599811463</c:v>
                </c:pt>
                <c:pt idx="36">
                  <c:v>43.407215910601039</c:v>
                </c:pt>
                <c:pt idx="37">
                  <c:v>43.278945024526813</c:v>
                </c:pt>
                <c:pt idx="38">
                  <c:v>43.254778732472033</c:v>
                </c:pt>
                <c:pt idx="39">
                  <c:v>43.182911911581662</c:v>
                </c:pt>
                <c:pt idx="40">
                  <c:v>43.060782046163681</c:v>
                </c:pt>
                <c:pt idx="41">
                  <c:v>42.959238956002316</c:v>
                </c:pt>
                <c:pt idx="42">
                  <c:v>42.889770988012422</c:v>
                </c:pt>
                <c:pt idx="43">
                  <c:v>42.770505868101168</c:v>
                </c:pt>
                <c:pt idx="44">
                  <c:v>42.738975709660451</c:v>
                </c:pt>
                <c:pt idx="45">
                  <c:v>42.656948677649098</c:v>
                </c:pt>
                <c:pt idx="46">
                  <c:v>42.572908896077841</c:v>
                </c:pt>
                <c:pt idx="47">
                  <c:v>42.533884454178697</c:v>
                </c:pt>
                <c:pt idx="48">
                  <c:v>42.481861056067373</c:v>
                </c:pt>
                <c:pt idx="49">
                  <c:v>42.425807393018587</c:v>
                </c:pt>
                <c:pt idx="50">
                  <c:v>42.345446025210833</c:v>
                </c:pt>
                <c:pt idx="51">
                  <c:v>42.288139459981743</c:v>
                </c:pt>
                <c:pt idx="52">
                  <c:v>42.23371299829855</c:v>
                </c:pt>
                <c:pt idx="53">
                  <c:v>42.167976088836078</c:v>
                </c:pt>
                <c:pt idx="54">
                  <c:v>42.113106486772303</c:v>
                </c:pt>
                <c:pt idx="55">
                  <c:v>42.071725337786397</c:v>
                </c:pt>
                <c:pt idx="56">
                  <c:v>41.993591967846868</c:v>
                </c:pt>
                <c:pt idx="57">
                  <c:v>41.948855461481109</c:v>
                </c:pt>
                <c:pt idx="58">
                  <c:v>41.90732753890989</c:v>
                </c:pt>
                <c:pt idx="59">
                  <c:v>41.838003999395411</c:v>
                </c:pt>
                <c:pt idx="60">
                  <c:v>41.794415160331567</c:v>
                </c:pt>
              </c:numCache>
            </c:numRef>
          </c:val>
          <c:smooth val="0"/>
          <c:extLst xmlns:c16r2="http://schemas.microsoft.com/office/drawing/2015/06/chart">
            <c:ext xmlns:c16="http://schemas.microsoft.com/office/drawing/2014/chart" uri="{C3380CC4-5D6E-409C-BE32-E72D297353CC}">
              <c16:uniqueId val="{00000003-13A6-421C-800F-1999B29E6AD3}"/>
            </c:ext>
          </c:extLst>
        </c:ser>
        <c:ser>
          <c:idx val="6"/>
          <c:order val="4"/>
          <c:tx>
            <c:strRef>
              <c:f>Sheet1!$F$1</c:f>
              <c:strCache>
                <c:ptCount val="1"/>
                <c:pt idx="0">
                  <c:v>electric power</c:v>
                </c:pt>
              </c:strCache>
            </c:strRef>
          </c:tx>
          <c:spPr>
            <a:ln w="22225" cap="rnd">
              <a:solidFill>
                <a:srgbClr val="E1AB76"/>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Sheet1!$F$2:$F$62</c:f>
              <c:numCache>
                <c:formatCode>General</c:formatCode>
                <c:ptCount val="61"/>
                <c:pt idx="0">
                  <c:v>60.044132404032879</c:v>
                </c:pt>
                <c:pt idx="1">
                  <c:v>59.294975201112287</c:v>
                </c:pt>
                <c:pt idx="2">
                  <c:v>60.002753008136608</c:v>
                </c:pt>
                <c:pt idx="3">
                  <c:v>60.260246901873067</c:v>
                </c:pt>
                <c:pt idx="4">
                  <c:v>59.998646859872267</c:v>
                </c:pt>
                <c:pt idx="5">
                  <c:v>58.545973755704281</c:v>
                </c:pt>
                <c:pt idx="6">
                  <c:v>58.960052659966237</c:v>
                </c:pt>
                <c:pt idx="7">
                  <c:v>60.235724112947409</c:v>
                </c:pt>
                <c:pt idx="8">
                  <c:v>60.504704512065487</c:v>
                </c:pt>
                <c:pt idx="9">
                  <c:v>59.618450205239583</c:v>
                </c:pt>
                <c:pt idx="10">
                  <c:v>60.696091318322942</c:v>
                </c:pt>
                <c:pt idx="11">
                  <c:v>61.068745775580688</c:v>
                </c:pt>
                <c:pt idx="12">
                  <c:v>60.186861616774799</c:v>
                </c:pt>
                <c:pt idx="13">
                  <c:v>60.987075226396612</c:v>
                </c:pt>
                <c:pt idx="14">
                  <c:v>60.731832762698588</c:v>
                </c:pt>
                <c:pt idx="15">
                  <c:v>60.960831157168741</c:v>
                </c:pt>
                <c:pt idx="16">
                  <c:v>59.831623070950577</c:v>
                </c:pt>
                <c:pt idx="17">
                  <c:v>60.067689376540933</c:v>
                </c:pt>
                <c:pt idx="18">
                  <c:v>59.368115491537921</c:v>
                </c:pt>
                <c:pt idx="19">
                  <c:v>56.684362210463718</c:v>
                </c:pt>
                <c:pt idx="20">
                  <c:v>57.304203836678177</c:v>
                </c:pt>
                <c:pt idx="21">
                  <c:v>55.219611571709109</c:v>
                </c:pt>
                <c:pt idx="22">
                  <c:v>53.351915192786493</c:v>
                </c:pt>
                <c:pt idx="23">
                  <c:v>53.443105010521663</c:v>
                </c:pt>
                <c:pt idx="24">
                  <c:v>53.065839034710578</c:v>
                </c:pt>
                <c:pt idx="25">
                  <c:v>50.477838523300527</c:v>
                </c:pt>
                <c:pt idx="26">
                  <c:v>48.275702664192309</c:v>
                </c:pt>
                <c:pt idx="27">
                  <c:v>46.799018718039328</c:v>
                </c:pt>
                <c:pt idx="28">
                  <c:v>46.045261778541423</c:v>
                </c:pt>
                <c:pt idx="29">
                  <c:v>43.155999661874901</c:v>
                </c:pt>
                <c:pt idx="30">
                  <c:v>41.225321609301048</c:v>
                </c:pt>
                <c:pt idx="31">
                  <c:v>40.073452340335002</c:v>
                </c:pt>
                <c:pt idx="32">
                  <c:v>38.773024111949738</c:v>
                </c:pt>
                <c:pt idx="33">
                  <c:v>37.141859378644121</c:v>
                </c:pt>
                <c:pt idx="34">
                  <c:v>36.537069092393857</c:v>
                </c:pt>
                <c:pt idx="35">
                  <c:v>35.543600220753682</c:v>
                </c:pt>
                <c:pt idx="36">
                  <c:v>36.814517000145777</c:v>
                </c:pt>
                <c:pt idx="37">
                  <c:v>36.486263623916102</c:v>
                </c:pt>
                <c:pt idx="38">
                  <c:v>36.220599491546338</c:v>
                </c:pt>
                <c:pt idx="39">
                  <c:v>35.866308715593227</c:v>
                </c:pt>
                <c:pt idx="40">
                  <c:v>35.307039951550721</c:v>
                </c:pt>
                <c:pt idx="41">
                  <c:v>35.149295454163628</c:v>
                </c:pt>
                <c:pt idx="42">
                  <c:v>35.167021452891127</c:v>
                </c:pt>
                <c:pt idx="43">
                  <c:v>35.487728736269091</c:v>
                </c:pt>
                <c:pt idx="44">
                  <c:v>35.654642300927208</c:v>
                </c:pt>
                <c:pt idx="45">
                  <c:v>35.277158377337891</c:v>
                </c:pt>
                <c:pt idx="46">
                  <c:v>35.032686833737429</c:v>
                </c:pt>
                <c:pt idx="47">
                  <c:v>34.902916822274882</c:v>
                </c:pt>
                <c:pt idx="48">
                  <c:v>34.640019736089847</c:v>
                </c:pt>
                <c:pt idx="49">
                  <c:v>34.437137859575728</c:v>
                </c:pt>
                <c:pt idx="50">
                  <c:v>34.366919799725473</c:v>
                </c:pt>
                <c:pt idx="51">
                  <c:v>34.110750099115378</c:v>
                </c:pt>
                <c:pt idx="52">
                  <c:v>33.821628686234249</c:v>
                </c:pt>
                <c:pt idx="53">
                  <c:v>33.578919348957641</c:v>
                </c:pt>
                <c:pt idx="54">
                  <c:v>33.252875767742587</c:v>
                </c:pt>
                <c:pt idx="55">
                  <c:v>32.853892597898671</c:v>
                </c:pt>
                <c:pt idx="56">
                  <c:v>32.760581089696743</c:v>
                </c:pt>
                <c:pt idx="57">
                  <c:v>32.612157475306262</c:v>
                </c:pt>
                <c:pt idx="58">
                  <c:v>32.559748471570373</c:v>
                </c:pt>
                <c:pt idx="59">
                  <c:v>32.452559641541917</c:v>
                </c:pt>
                <c:pt idx="60">
                  <c:v>32.393618253766469</c:v>
                </c:pt>
              </c:numCache>
            </c:numRef>
          </c:val>
          <c:smooth val="0"/>
          <c:extLst xmlns:c16r2="http://schemas.microsoft.com/office/drawing/2015/06/chart">
            <c:ext xmlns:c16="http://schemas.microsoft.com/office/drawing/2014/chart" uri="{C3380CC4-5D6E-409C-BE32-E72D297353CC}">
              <c16:uniqueId val="{00000004-13A6-421C-800F-1999B29E6AD3}"/>
            </c:ext>
          </c:extLst>
        </c:ser>
        <c:dLbls>
          <c:showLegendKey val="0"/>
          <c:showVal val="0"/>
          <c:showCatName val="0"/>
          <c:showSerName val="0"/>
          <c:showPercent val="0"/>
          <c:showBubbleSize val="0"/>
        </c:dLbls>
        <c:smooth val="0"/>
        <c:axId val="-651761856"/>
        <c:axId val="-651975456"/>
      </c:lineChart>
      <c:catAx>
        <c:axId val="-651761856"/>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975456"/>
        <c:crosses val="autoZero"/>
        <c:auto val="1"/>
        <c:lblAlgn val="ctr"/>
        <c:lblOffset val="100"/>
        <c:tickLblSkip val="10"/>
        <c:tickMarkSkip val="10"/>
        <c:noMultiLvlLbl val="0"/>
      </c:catAx>
      <c:valAx>
        <c:axId val="-6519754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1856"/>
        <c:crossesAt val="3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7905163060310636"/>
          <c:w val="0.69534460759966055"/>
          <c:h val="0.71331437740154535"/>
        </c:manualLayout>
      </c:layout>
      <c:lineChart>
        <c:grouping val="standard"/>
        <c:varyColors val="0"/>
        <c:ser>
          <c:idx val="0"/>
          <c:order val="0"/>
          <c:tx>
            <c:strRef>
              <c:f>Sheet1!$B$1</c:f>
              <c:strCache>
                <c:ptCount val="1"/>
                <c:pt idx="0">
                  <c:v>transportation</c:v>
                </c:pt>
              </c:strCache>
            </c:strRef>
          </c:tx>
          <c:spPr>
            <a:ln w="22225" cap="rnd">
              <a:solidFill>
                <a:srgbClr val="003953"/>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Sheet1!$B$2:$B$62</c:f>
              <c:numCache>
                <c:formatCode>General</c:formatCode>
                <c:ptCount val="61"/>
                <c:pt idx="0">
                  <c:v>70.815805761586489</c:v>
                </c:pt>
                <c:pt idx="1">
                  <c:v>70.890085973917962</c:v>
                </c:pt>
                <c:pt idx="2">
                  <c:v>71.007352953969857</c:v>
                </c:pt>
                <c:pt idx="3">
                  <c:v>70.762890377727416</c:v>
                </c:pt>
                <c:pt idx="4">
                  <c:v>70.505895832670419</c:v>
                </c:pt>
                <c:pt idx="5">
                  <c:v>70.49165140539742</c:v>
                </c:pt>
                <c:pt idx="6">
                  <c:v>70.591920422275891</c:v>
                </c:pt>
                <c:pt idx="7">
                  <c:v>70.469346526139176</c:v>
                </c:pt>
                <c:pt idx="8">
                  <c:v>70.544394652931473</c:v>
                </c:pt>
                <c:pt idx="9">
                  <c:v>70.444728781657062</c:v>
                </c:pt>
                <c:pt idx="10">
                  <c:v>70.513573096194094</c:v>
                </c:pt>
                <c:pt idx="11">
                  <c:v>70.464636099633381</c:v>
                </c:pt>
                <c:pt idx="12">
                  <c:v>70.493521459100108</c:v>
                </c:pt>
                <c:pt idx="13">
                  <c:v>70.336389389551371</c:v>
                </c:pt>
                <c:pt idx="14">
                  <c:v>70.343175279371195</c:v>
                </c:pt>
                <c:pt idx="15">
                  <c:v>70.209844380644924</c:v>
                </c:pt>
                <c:pt idx="16">
                  <c:v>70.123730541261708</c:v>
                </c:pt>
                <c:pt idx="17">
                  <c:v>70.02787452745855</c:v>
                </c:pt>
                <c:pt idx="18">
                  <c:v>69.04403705897974</c:v>
                </c:pt>
                <c:pt idx="19">
                  <c:v>68.620357496710653</c:v>
                </c:pt>
                <c:pt idx="20">
                  <c:v>68.30853571746286</c:v>
                </c:pt>
                <c:pt idx="21">
                  <c:v>68.009194761353072</c:v>
                </c:pt>
                <c:pt idx="22">
                  <c:v>67.880455664065821</c:v>
                </c:pt>
                <c:pt idx="23">
                  <c:v>67.502316367580903</c:v>
                </c:pt>
                <c:pt idx="24">
                  <c:v>67.546788462196204</c:v>
                </c:pt>
                <c:pt idx="25">
                  <c:v>67.509894343707657</c:v>
                </c:pt>
                <c:pt idx="26">
                  <c:v>67.335894929797462</c:v>
                </c:pt>
                <c:pt idx="27">
                  <c:v>67.376838297565655</c:v>
                </c:pt>
                <c:pt idx="28">
                  <c:v>67.459319473479979</c:v>
                </c:pt>
                <c:pt idx="29">
                  <c:v>67.014845824295406</c:v>
                </c:pt>
                <c:pt idx="30">
                  <c:v>66.142164926608061</c:v>
                </c:pt>
                <c:pt idx="31">
                  <c:v>65.86027388108505</c:v>
                </c:pt>
                <c:pt idx="32">
                  <c:v>66.153525743948947</c:v>
                </c:pt>
                <c:pt idx="33">
                  <c:v>66.229763044114762</c:v>
                </c:pt>
                <c:pt idx="34">
                  <c:v>66.074768844423517</c:v>
                </c:pt>
                <c:pt idx="35">
                  <c:v>65.922814810312119</c:v>
                </c:pt>
                <c:pt idx="36">
                  <c:v>65.730279074554758</c:v>
                </c:pt>
                <c:pt idx="37">
                  <c:v>65.642788976761622</c:v>
                </c:pt>
                <c:pt idx="38">
                  <c:v>65.383207289732525</c:v>
                </c:pt>
                <c:pt idx="39">
                  <c:v>65.306512017959022</c:v>
                </c:pt>
                <c:pt idx="40">
                  <c:v>65.325890844735795</c:v>
                </c:pt>
                <c:pt idx="41">
                  <c:v>65.254533769464558</c:v>
                </c:pt>
                <c:pt idx="42">
                  <c:v>65.194213829421017</c:v>
                </c:pt>
                <c:pt idx="43">
                  <c:v>65.109272743191596</c:v>
                </c:pt>
                <c:pt idx="44">
                  <c:v>65.039917706405859</c:v>
                </c:pt>
                <c:pt idx="45">
                  <c:v>64.977379104833119</c:v>
                </c:pt>
                <c:pt idx="46">
                  <c:v>64.798328172452273</c:v>
                </c:pt>
                <c:pt idx="47">
                  <c:v>64.758903344456414</c:v>
                </c:pt>
                <c:pt idx="48">
                  <c:v>64.685014971658461</c:v>
                </c:pt>
                <c:pt idx="49">
                  <c:v>64.65182377692021</c:v>
                </c:pt>
                <c:pt idx="50">
                  <c:v>64.639463744279226</c:v>
                </c:pt>
                <c:pt idx="51">
                  <c:v>64.667687196655194</c:v>
                </c:pt>
                <c:pt idx="52">
                  <c:v>64.579045610922066</c:v>
                </c:pt>
                <c:pt idx="53">
                  <c:v>64.560604012321633</c:v>
                </c:pt>
                <c:pt idx="54">
                  <c:v>64.492419306259194</c:v>
                </c:pt>
                <c:pt idx="55">
                  <c:v>64.484236583320268</c:v>
                </c:pt>
                <c:pt idx="56">
                  <c:v>64.456548626052992</c:v>
                </c:pt>
                <c:pt idx="57">
                  <c:v>64.417500492459425</c:v>
                </c:pt>
                <c:pt idx="58">
                  <c:v>64.4076983127283</c:v>
                </c:pt>
                <c:pt idx="59">
                  <c:v>64.404656892597941</c:v>
                </c:pt>
                <c:pt idx="60">
                  <c:v>64.419642015607963</c:v>
                </c:pt>
              </c:numCache>
            </c:numRef>
          </c:val>
          <c:smooth val="0"/>
          <c:extLst xmlns:c16r2="http://schemas.microsoft.com/office/drawing/2015/06/chart">
            <c:ext xmlns:c16="http://schemas.microsoft.com/office/drawing/2014/chart" uri="{C3380CC4-5D6E-409C-BE32-E72D297353CC}">
              <c16:uniqueId val="{00000000-13A6-421C-800F-1999B29E6AD3}"/>
            </c:ext>
          </c:extLst>
        </c:ser>
        <c:ser>
          <c:idx val="1"/>
          <c:order val="1"/>
          <c:tx>
            <c:strRef>
              <c:f>Sheet1!$C$1</c:f>
              <c:strCache>
                <c:ptCount val="1"/>
                <c:pt idx="0">
                  <c:v>commercial</c:v>
                </c:pt>
              </c:strCache>
            </c:strRef>
          </c:tx>
          <c:spPr>
            <a:ln w="22225" cap="rnd">
              <a:solidFill>
                <a:srgbClr val="E3A5AC"/>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Sheet1!$C$2:$C$62</c:f>
              <c:numCache>
                <c:formatCode>General</c:formatCode>
                <c:ptCount val="61"/>
                <c:pt idx="0">
                  <c:v>59.509379721755373</c:v>
                </c:pt>
                <c:pt idx="1">
                  <c:v>58.835716793654512</c:v>
                </c:pt>
                <c:pt idx="2">
                  <c:v>59.211094095302947</c:v>
                </c:pt>
                <c:pt idx="3">
                  <c:v>59.293857845455378</c:v>
                </c:pt>
                <c:pt idx="4">
                  <c:v>59.119552622441297</c:v>
                </c:pt>
                <c:pt idx="5">
                  <c:v>57.952650288916423</c:v>
                </c:pt>
                <c:pt idx="6">
                  <c:v>58.173069222851247</c:v>
                </c:pt>
                <c:pt idx="7">
                  <c:v>59.052691805472413</c:v>
                </c:pt>
                <c:pt idx="8">
                  <c:v>59.294259170281933</c:v>
                </c:pt>
                <c:pt idx="9">
                  <c:v>58.640937030779781</c:v>
                </c:pt>
                <c:pt idx="10">
                  <c:v>59.501455986721389</c:v>
                </c:pt>
                <c:pt idx="11">
                  <c:v>59.942437072570009</c:v>
                </c:pt>
                <c:pt idx="12">
                  <c:v>59.164719401220779</c:v>
                </c:pt>
                <c:pt idx="13">
                  <c:v>59.785638134336793</c:v>
                </c:pt>
                <c:pt idx="14">
                  <c:v>59.644318568384108</c:v>
                </c:pt>
                <c:pt idx="15">
                  <c:v>59.85012976487171</c:v>
                </c:pt>
                <c:pt idx="16">
                  <c:v>58.894626970275148</c:v>
                </c:pt>
                <c:pt idx="17">
                  <c:v>59.031657294466562</c:v>
                </c:pt>
                <c:pt idx="18">
                  <c:v>58.418418971077656</c:v>
                </c:pt>
                <c:pt idx="19">
                  <c:v>56.303595554474981</c:v>
                </c:pt>
                <c:pt idx="20">
                  <c:v>56.754188246374362</c:v>
                </c:pt>
                <c:pt idx="21">
                  <c:v>55.052510436074471</c:v>
                </c:pt>
                <c:pt idx="22">
                  <c:v>53.471570603221302</c:v>
                </c:pt>
                <c:pt idx="23">
                  <c:v>53.455137431463307</c:v>
                </c:pt>
                <c:pt idx="24">
                  <c:v>53.117077341164944</c:v>
                </c:pt>
                <c:pt idx="25">
                  <c:v>51.347136995167858</c:v>
                </c:pt>
                <c:pt idx="26">
                  <c:v>49.571156163736852</c:v>
                </c:pt>
                <c:pt idx="27">
                  <c:v>48.41582206898925</c:v>
                </c:pt>
                <c:pt idx="28">
                  <c:v>47.891248126300617</c:v>
                </c:pt>
                <c:pt idx="29">
                  <c:v>45.322735835820311</c:v>
                </c:pt>
                <c:pt idx="30">
                  <c:v>43.926535001573519</c:v>
                </c:pt>
                <c:pt idx="31">
                  <c:v>43.169079887354137</c:v>
                </c:pt>
                <c:pt idx="32">
                  <c:v>42.296410377217967</c:v>
                </c:pt>
                <c:pt idx="33">
                  <c:v>41.114444809625603</c:v>
                </c:pt>
                <c:pt idx="34">
                  <c:v>40.70493020002818</c:v>
                </c:pt>
                <c:pt idx="35">
                  <c:v>40.006474996607317</c:v>
                </c:pt>
                <c:pt idx="36">
                  <c:v>40.891131691110992</c:v>
                </c:pt>
                <c:pt idx="37">
                  <c:v>40.652572809556958</c:v>
                </c:pt>
                <c:pt idx="38">
                  <c:v>40.452412099811617</c:v>
                </c:pt>
                <c:pt idx="39">
                  <c:v>40.161004764142071</c:v>
                </c:pt>
                <c:pt idx="40">
                  <c:v>39.699607031075537</c:v>
                </c:pt>
                <c:pt idx="41">
                  <c:v>39.560465436826192</c:v>
                </c:pt>
                <c:pt idx="42">
                  <c:v>39.572095257247327</c:v>
                </c:pt>
                <c:pt idx="43">
                  <c:v>39.800366957673049</c:v>
                </c:pt>
                <c:pt idx="44">
                  <c:v>39.934548077447687</c:v>
                </c:pt>
                <c:pt idx="45">
                  <c:v>39.621845551102133</c:v>
                </c:pt>
                <c:pt idx="46">
                  <c:v>39.432357963440317</c:v>
                </c:pt>
                <c:pt idx="47">
                  <c:v>39.34279261695702</c:v>
                </c:pt>
                <c:pt idx="48">
                  <c:v>39.161129818524387</c:v>
                </c:pt>
                <c:pt idx="49">
                  <c:v>39.004770816696357</c:v>
                </c:pt>
                <c:pt idx="50">
                  <c:v>38.946132598332483</c:v>
                </c:pt>
                <c:pt idx="51">
                  <c:v>38.744622365292223</c:v>
                </c:pt>
                <c:pt idx="52">
                  <c:v>38.511952767840292</c:v>
                </c:pt>
                <c:pt idx="53">
                  <c:v>38.303705948311048</c:v>
                </c:pt>
                <c:pt idx="54">
                  <c:v>38.0531533793528</c:v>
                </c:pt>
                <c:pt idx="55">
                  <c:v>37.739613573273012</c:v>
                </c:pt>
                <c:pt idx="56">
                  <c:v>37.62659280893449</c:v>
                </c:pt>
                <c:pt idx="57">
                  <c:v>37.488692033600273</c:v>
                </c:pt>
                <c:pt idx="58">
                  <c:v>37.426360369410382</c:v>
                </c:pt>
                <c:pt idx="59">
                  <c:v>37.317229166401702</c:v>
                </c:pt>
                <c:pt idx="60">
                  <c:v>37.241885347186241</c:v>
                </c:pt>
              </c:numCache>
            </c:numRef>
          </c:val>
          <c:smooth val="0"/>
          <c:extLst xmlns:c16r2="http://schemas.microsoft.com/office/drawing/2015/06/chart">
            <c:ext xmlns:c16="http://schemas.microsoft.com/office/drawing/2014/chart" uri="{C3380CC4-5D6E-409C-BE32-E72D297353CC}">
              <c16:uniqueId val="{00000001-13A6-421C-800F-1999B29E6AD3}"/>
            </c:ext>
          </c:extLst>
        </c:ser>
        <c:ser>
          <c:idx val="3"/>
          <c:order val="2"/>
          <c:tx>
            <c:strRef>
              <c:f>Sheet1!$D$1</c:f>
              <c:strCache>
                <c:ptCount val="1"/>
                <c:pt idx="0">
                  <c:v>residential</c:v>
                </c:pt>
              </c:strCache>
            </c:strRef>
          </c:tx>
          <c:spPr>
            <a:ln w="22225" cap="rnd">
              <a:solidFill>
                <a:srgbClr val="7A2630"/>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Sheet1!$D$2:$D$62</c:f>
              <c:numCache>
                <c:formatCode>General</c:formatCode>
                <c:ptCount val="61"/>
                <c:pt idx="0">
                  <c:v>56.856292126474173</c:v>
                </c:pt>
                <c:pt idx="1">
                  <c:v>56.264802882453488</c:v>
                </c:pt>
                <c:pt idx="2">
                  <c:v>56.550504558689063</c:v>
                </c:pt>
                <c:pt idx="3">
                  <c:v>57.067937827730823</c:v>
                </c:pt>
                <c:pt idx="4">
                  <c:v>56.996252014258673</c:v>
                </c:pt>
                <c:pt idx="5">
                  <c:v>56.113749696489478</c:v>
                </c:pt>
                <c:pt idx="6">
                  <c:v>56.357924453882191</c:v>
                </c:pt>
                <c:pt idx="7">
                  <c:v>57.470854600362657</c:v>
                </c:pt>
                <c:pt idx="8">
                  <c:v>57.904584754715337</c:v>
                </c:pt>
                <c:pt idx="9">
                  <c:v>57.359622013662921</c:v>
                </c:pt>
                <c:pt idx="10">
                  <c:v>58.029901609815091</c:v>
                </c:pt>
                <c:pt idx="11">
                  <c:v>58.462713483735968</c:v>
                </c:pt>
                <c:pt idx="12">
                  <c:v>57.855090837521047</c:v>
                </c:pt>
                <c:pt idx="13">
                  <c:v>58.336300600587521</c:v>
                </c:pt>
                <c:pt idx="14">
                  <c:v>58.215094755620463</c:v>
                </c:pt>
                <c:pt idx="15">
                  <c:v>58.341445096542088</c:v>
                </c:pt>
                <c:pt idx="16">
                  <c:v>57.638001848157067</c:v>
                </c:pt>
                <c:pt idx="17">
                  <c:v>57.648285756135778</c:v>
                </c:pt>
                <c:pt idx="18">
                  <c:v>56.972644027885472</c:v>
                </c:pt>
                <c:pt idx="19">
                  <c:v>54.880831262942714</c:v>
                </c:pt>
                <c:pt idx="20">
                  <c:v>55.243135851895467</c:v>
                </c:pt>
                <c:pt idx="21">
                  <c:v>53.728297512301317</c:v>
                </c:pt>
                <c:pt idx="22">
                  <c:v>52.475720559695517</c:v>
                </c:pt>
                <c:pt idx="23">
                  <c:v>52.246132462376821</c:v>
                </c:pt>
                <c:pt idx="24">
                  <c:v>52.002901570524493</c:v>
                </c:pt>
                <c:pt idx="25">
                  <c:v>50.298275729100929</c:v>
                </c:pt>
                <c:pt idx="26">
                  <c:v>48.658168655019168</c:v>
                </c:pt>
                <c:pt idx="27">
                  <c:v>47.603315524846913</c:v>
                </c:pt>
                <c:pt idx="28">
                  <c:v>47.012976837288313</c:v>
                </c:pt>
                <c:pt idx="29">
                  <c:v>45.319108802946367</c:v>
                </c:pt>
                <c:pt idx="30">
                  <c:v>44.074596948406352</c:v>
                </c:pt>
                <c:pt idx="31">
                  <c:v>43.307927095078583</c:v>
                </c:pt>
                <c:pt idx="32">
                  <c:v>42.447276190315947</c:v>
                </c:pt>
                <c:pt idx="33">
                  <c:v>41.33707920204462</c:v>
                </c:pt>
                <c:pt idx="34">
                  <c:v>40.899334224144418</c:v>
                </c:pt>
                <c:pt idx="35">
                  <c:v>40.23858767520872</c:v>
                </c:pt>
                <c:pt idx="36">
                  <c:v>41.086362679866333</c:v>
                </c:pt>
                <c:pt idx="37">
                  <c:v>40.864993805679347</c:v>
                </c:pt>
                <c:pt idx="38">
                  <c:v>40.650587030007607</c:v>
                </c:pt>
                <c:pt idx="39">
                  <c:v>40.384337764174923</c:v>
                </c:pt>
                <c:pt idx="40">
                  <c:v>39.930895284134557</c:v>
                </c:pt>
                <c:pt idx="41">
                  <c:v>39.798664114849842</c:v>
                </c:pt>
                <c:pt idx="42">
                  <c:v>39.790349822452868</c:v>
                </c:pt>
                <c:pt idx="43">
                  <c:v>39.992181300125317</c:v>
                </c:pt>
                <c:pt idx="44">
                  <c:v>40.111773335978022</c:v>
                </c:pt>
                <c:pt idx="45">
                  <c:v>39.831130346953621</c:v>
                </c:pt>
                <c:pt idx="46">
                  <c:v>39.641400193383063</c:v>
                </c:pt>
                <c:pt idx="47">
                  <c:v>39.535493578941441</c:v>
                </c:pt>
                <c:pt idx="48">
                  <c:v>39.333160977543912</c:v>
                </c:pt>
                <c:pt idx="49">
                  <c:v>39.16594876429054</c:v>
                </c:pt>
                <c:pt idx="50">
                  <c:v>39.087706000308337</c:v>
                </c:pt>
                <c:pt idx="51">
                  <c:v>38.874597850740621</c:v>
                </c:pt>
                <c:pt idx="52">
                  <c:v>38.645854932618811</c:v>
                </c:pt>
                <c:pt idx="53">
                  <c:v>38.442573784353691</c:v>
                </c:pt>
                <c:pt idx="54">
                  <c:v>38.187283284212882</c:v>
                </c:pt>
                <c:pt idx="55">
                  <c:v>37.869650842880922</c:v>
                </c:pt>
                <c:pt idx="56">
                  <c:v>37.762165525234131</c:v>
                </c:pt>
                <c:pt idx="57">
                  <c:v>37.635507706597338</c:v>
                </c:pt>
                <c:pt idx="58">
                  <c:v>37.586884361861721</c:v>
                </c:pt>
                <c:pt idx="59">
                  <c:v>37.495998620617982</c:v>
                </c:pt>
                <c:pt idx="60">
                  <c:v>37.432774659249461</c:v>
                </c:pt>
              </c:numCache>
            </c:numRef>
          </c:val>
          <c:smooth val="0"/>
          <c:extLst xmlns:c16r2="http://schemas.microsoft.com/office/drawing/2015/06/chart">
            <c:ext xmlns:c16="http://schemas.microsoft.com/office/drawing/2014/chart" uri="{C3380CC4-5D6E-409C-BE32-E72D297353CC}">
              <c16:uniqueId val="{00000002-13A6-421C-800F-1999B29E6AD3}"/>
            </c:ext>
          </c:extLst>
        </c:ser>
        <c:ser>
          <c:idx val="5"/>
          <c:order val="3"/>
          <c:tx>
            <c:strRef>
              <c:f>Sheet1!$E$1</c:f>
              <c:strCache>
                <c:ptCount val="1"/>
                <c:pt idx="0">
                  <c:v>industrial</c:v>
                </c:pt>
              </c:strCache>
            </c:strRef>
          </c:tx>
          <c:spPr>
            <a:ln w="22225" cap="rnd">
              <a:solidFill>
                <a:srgbClr val="5D9732"/>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Sheet1!$E$2:$E$62</c:f>
              <c:numCache>
                <c:formatCode>General</c:formatCode>
                <c:ptCount val="61"/>
                <c:pt idx="0">
                  <c:v>53.366305257200572</c:v>
                </c:pt>
                <c:pt idx="1">
                  <c:v>52.639064856836811</c:v>
                </c:pt>
                <c:pt idx="2">
                  <c:v>53.009394555327887</c:v>
                </c:pt>
                <c:pt idx="3">
                  <c:v>52.838011408479787</c:v>
                </c:pt>
                <c:pt idx="4">
                  <c:v>52.336968142098918</c:v>
                </c:pt>
                <c:pt idx="5">
                  <c:v>51.6603190093386</c:v>
                </c:pt>
                <c:pt idx="6">
                  <c:v>51.778932680789232</c:v>
                </c:pt>
                <c:pt idx="7">
                  <c:v>51.861682520292547</c:v>
                </c:pt>
                <c:pt idx="8">
                  <c:v>51.902361784549242</c:v>
                </c:pt>
                <c:pt idx="9">
                  <c:v>51.379006559506252</c:v>
                </c:pt>
                <c:pt idx="10">
                  <c:v>51.657128494822942</c:v>
                </c:pt>
                <c:pt idx="11">
                  <c:v>52.49287261007909</c:v>
                </c:pt>
                <c:pt idx="12">
                  <c:v>51.785120840348213</c:v>
                </c:pt>
                <c:pt idx="13">
                  <c:v>52.244674522539817</c:v>
                </c:pt>
                <c:pt idx="14">
                  <c:v>51.971100942614832</c:v>
                </c:pt>
                <c:pt idx="15">
                  <c:v>51.977344181912358</c:v>
                </c:pt>
                <c:pt idx="16">
                  <c:v>51.494897169234477</c:v>
                </c:pt>
                <c:pt idx="17">
                  <c:v>51.507147783439088</c:v>
                </c:pt>
                <c:pt idx="18">
                  <c:v>51.528278584121118</c:v>
                </c:pt>
                <c:pt idx="19">
                  <c:v>49.325323948104227</c:v>
                </c:pt>
                <c:pt idx="20">
                  <c:v>49.179509544631181</c:v>
                </c:pt>
                <c:pt idx="21">
                  <c:v>48.389445744116408</c:v>
                </c:pt>
                <c:pt idx="22">
                  <c:v>47.728861696849052</c:v>
                </c:pt>
                <c:pt idx="23">
                  <c:v>47.506726517232487</c:v>
                </c:pt>
                <c:pt idx="24">
                  <c:v>47.616825252930688</c:v>
                </c:pt>
                <c:pt idx="25">
                  <c:v>46.260295497606023</c:v>
                </c:pt>
                <c:pt idx="26">
                  <c:v>45.301856535112783</c:v>
                </c:pt>
                <c:pt idx="27">
                  <c:v>44.678110658694777</c:v>
                </c:pt>
                <c:pt idx="28">
                  <c:v>44.374673655218828</c:v>
                </c:pt>
                <c:pt idx="29">
                  <c:v>44.785432055830213</c:v>
                </c:pt>
                <c:pt idx="30">
                  <c:v>43.856101967586298</c:v>
                </c:pt>
                <c:pt idx="31">
                  <c:v>43.292862106066373</c:v>
                </c:pt>
                <c:pt idx="32">
                  <c:v>42.79007911074266</c:v>
                </c:pt>
                <c:pt idx="33">
                  <c:v>42.303155479737278</c:v>
                </c:pt>
                <c:pt idx="34">
                  <c:v>42.045886720509039</c:v>
                </c:pt>
                <c:pt idx="35">
                  <c:v>41.791532581959601</c:v>
                </c:pt>
                <c:pt idx="36">
                  <c:v>42.189993253112277</c:v>
                </c:pt>
                <c:pt idx="37">
                  <c:v>41.997573699834469</c:v>
                </c:pt>
                <c:pt idx="38">
                  <c:v>41.917202800676627</c:v>
                </c:pt>
                <c:pt idx="39">
                  <c:v>41.784086721313081</c:v>
                </c:pt>
                <c:pt idx="40">
                  <c:v>41.589795702871243</c:v>
                </c:pt>
                <c:pt idx="41">
                  <c:v>41.491374787754353</c:v>
                </c:pt>
                <c:pt idx="42">
                  <c:v>41.454199011049113</c:v>
                </c:pt>
                <c:pt idx="43">
                  <c:v>41.461015777832102</c:v>
                </c:pt>
                <c:pt idx="44">
                  <c:v>41.47535857279604</c:v>
                </c:pt>
                <c:pt idx="45">
                  <c:v>41.33133958758264</c:v>
                </c:pt>
                <c:pt idx="46">
                  <c:v>41.207961231421933</c:v>
                </c:pt>
                <c:pt idx="47">
                  <c:v>41.137693971447952</c:v>
                </c:pt>
                <c:pt idx="48">
                  <c:v>41.024552279845203</c:v>
                </c:pt>
                <c:pt idx="49">
                  <c:v>40.936151559085197</c:v>
                </c:pt>
                <c:pt idx="50">
                  <c:v>40.868530647288523</c:v>
                </c:pt>
                <c:pt idx="51">
                  <c:v>40.76626408671649</c:v>
                </c:pt>
                <c:pt idx="52">
                  <c:v>40.65316576883739</c:v>
                </c:pt>
                <c:pt idx="53">
                  <c:v>40.552507639348697</c:v>
                </c:pt>
                <c:pt idx="54">
                  <c:v>40.420181446395162</c:v>
                </c:pt>
                <c:pt idx="55">
                  <c:v>40.284271905442672</c:v>
                </c:pt>
                <c:pt idx="56">
                  <c:v>40.212796244879073</c:v>
                </c:pt>
                <c:pt idx="57">
                  <c:v>40.137670604836508</c:v>
                </c:pt>
                <c:pt idx="58">
                  <c:v>40.085412270820576</c:v>
                </c:pt>
                <c:pt idx="59">
                  <c:v>40.002970550378329</c:v>
                </c:pt>
                <c:pt idx="60">
                  <c:v>39.952575964630867</c:v>
                </c:pt>
              </c:numCache>
            </c:numRef>
          </c:val>
          <c:smooth val="0"/>
          <c:extLst xmlns:c16r2="http://schemas.microsoft.com/office/drawing/2015/06/chart">
            <c:ext xmlns:c16="http://schemas.microsoft.com/office/drawing/2014/chart" uri="{C3380CC4-5D6E-409C-BE32-E72D297353CC}">
              <c16:uniqueId val="{00000003-13A6-421C-800F-1999B29E6AD3}"/>
            </c:ext>
          </c:extLst>
        </c:ser>
        <c:dLbls>
          <c:showLegendKey val="0"/>
          <c:showVal val="0"/>
          <c:showCatName val="0"/>
          <c:showSerName val="0"/>
          <c:showPercent val="0"/>
          <c:showBubbleSize val="0"/>
        </c:dLbls>
        <c:smooth val="0"/>
        <c:axId val="-651980352"/>
        <c:axId val="-651977088"/>
      </c:lineChart>
      <c:catAx>
        <c:axId val="-65198035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977088"/>
        <c:crosses val="autoZero"/>
        <c:auto val="1"/>
        <c:lblAlgn val="ctr"/>
        <c:lblOffset val="100"/>
        <c:tickLblSkip val="10"/>
        <c:tickMarkSkip val="10"/>
        <c:noMultiLvlLbl val="0"/>
      </c:catAx>
      <c:valAx>
        <c:axId val="-6519770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980352"/>
        <c:crossesAt val="3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3090551181102378E-2"/>
          <c:y val="0.21461211136183128"/>
          <c:w val="0.81903714881957801"/>
          <c:h val="0.69245998558797384"/>
        </c:manualLayout>
      </c:layout>
      <c:lineChart>
        <c:grouping val="standard"/>
        <c:varyColors val="0"/>
        <c:ser>
          <c:idx val="5"/>
          <c:order val="0"/>
          <c:tx>
            <c:strRef>
              <c:f>Sheet1!$B$1</c:f>
              <c:strCache>
                <c:ptCount val="1"/>
                <c:pt idx="0">
                  <c:v>electric power</c:v>
                </c:pt>
              </c:strCache>
            </c:strRef>
          </c:tx>
          <c:spPr>
            <a:ln w="22225" cap="rnd">
              <a:solidFill>
                <a:srgbClr val="E1AB76"/>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Sheet1!$B$2:$B$62</c:f>
              <c:numCache>
                <c:formatCode>General</c:formatCode>
                <c:ptCount val="61"/>
                <c:pt idx="0">
                  <c:v>1.8310489999999999</c:v>
                </c:pt>
                <c:pt idx="1">
                  <c:v>1.829607</c:v>
                </c:pt>
                <c:pt idx="2">
                  <c:v>1.84345</c:v>
                </c:pt>
                <c:pt idx="3">
                  <c:v>1.9191120000000002</c:v>
                </c:pt>
                <c:pt idx="4">
                  <c:v>1.9438789999999999</c:v>
                </c:pt>
                <c:pt idx="5">
                  <c:v>1.9600499999999998</c:v>
                </c:pt>
                <c:pt idx="6">
                  <c:v>2.033261</c:v>
                </c:pt>
                <c:pt idx="7">
                  <c:v>2.1014009999999996</c:v>
                </c:pt>
                <c:pt idx="8">
                  <c:v>2.1917900000000001</c:v>
                </c:pt>
                <c:pt idx="9">
                  <c:v>2.2044259999999998</c:v>
                </c:pt>
                <c:pt idx="10">
                  <c:v>2.3102</c:v>
                </c:pt>
                <c:pt idx="11">
                  <c:v>2.2726840000000004</c:v>
                </c:pt>
                <c:pt idx="12">
                  <c:v>2.2880729999999998</c:v>
                </c:pt>
                <c:pt idx="13">
                  <c:v>2.3192339999999998</c:v>
                </c:pt>
                <c:pt idx="14">
                  <c:v>2.3503859999999999</c:v>
                </c:pt>
                <c:pt idx="15">
                  <c:v>2.4156050000000002</c:v>
                </c:pt>
                <c:pt idx="16">
                  <c:v>2.3583569999999998</c:v>
                </c:pt>
                <c:pt idx="17">
                  <c:v>2.4249679999999998</c:v>
                </c:pt>
                <c:pt idx="18">
                  <c:v>2.3729</c:v>
                </c:pt>
                <c:pt idx="19">
                  <c:v>2.1579009999999998</c:v>
                </c:pt>
                <c:pt idx="20">
                  <c:v>2.2703270000000004</c:v>
                </c:pt>
                <c:pt idx="21">
                  <c:v>2.1697310000000001</c:v>
                </c:pt>
                <c:pt idx="22">
                  <c:v>2.034367</c:v>
                </c:pt>
                <c:pt idx="23">
                  <c:v>2.0498949999999998</c:v>
                </c:pt>
                <c:pt idx="24">
                  <c:v>2.0499019999999999</c:v>
                </c:pt>
                <c:pt idx="25">
                  <c:v>1.9125840000000001</c:v>
                </c:pt>
                <c:pt idx="26">
                  <c:v>1.8212760000000001</c:v>
                </c:pt>
                <c:pt idx="27">
                  <c:v>1.7428459999999999</c:v>
                </c:pt>
                <c:pt idx="28">
                  <c:v>1.7626279999999999</c:v>
                </c:pt>
                <c:pt idx="29">
                  <c:v>1.61634729</c:v>
                </c:pt>
                <c:pt idx="30">
                  <c:v>1.5153745120000002</c:v>
                </c:pt>
                <c:pt idx="31">
                  <c:v>1.4874300539999998</c:v>
                </c:pt>
                <c:pt idx="32">
                  <c:v>1.433051514</c:v>
                </c:pt>
                <c:pt idx="33">
                  <c:v>1.362103149</c:v>
                </c:pt>
                <c:pt idx="34">
                  <c:v>1.336344727</c:v>
                </c:pt>
                <c:pt idx="35">
                  <c:v>1.2856988530000002</c:v>
                </c:pt>
                <c:pt idx="36">
                  <c:v>1.321692627</c:v>
                </c:pt>
                <c:pt idx="37">
                  <c:v>1.3106473390000002</c:v>
                </c:pt>
                <c:pt idx="38">
                  <c:v>1.305157471</c:v>
                </c:pt>
                <c:pt idx="39">
                  <c:v>1.298537842</c:v>
                </c:pt>
                <c:pt idx="40">
                  <c:v>1.284568726</c:v>
                </c:pt>
                <c:pt idx="41">
                  <c:v>1.2845944819999999</c:v>
                </c:pt>
                <c:pt idx="42">
                  <c:v>1.29066394</c:v>
                </c:pt>
                <c:pt idx="43">
                  <c:v>1.307531738</c:v>
                </c:pt>
                <c:pt idx="44">
                  <c:v>1.3181013180000001</c:v>
                </c:pt>
                <c:pt idx="45">
                  <c:v>1.311239136</c:v>
                </c:pt>
                <c:pt idx="46">
                  <c:v>1.3095766599999998</c:v>
                </c:pt>
                <c:pt idx="47">
                  <c:v>1.3128089600000001</c:v>
                </c:pt>
                <c:pt idx="48">
                  <c:v>1.3096311040000002</c:v>
                </c:pt>
                <c:pt idx="49">
                  <c:v>1.3088348390000002</c:v>
                </c:pt>
                <c:pt idx="50">
                  <c:v>1.3133436280000002</c:v>
                </c:pt>
                <c:pt idx="51">
                  <c:v>1.3125955810000001</c:v>
                </c:pt>
                <c:pt idx="52">
                  <c:v>1.3113271480000002</c:v>
                </c:pt>
                <c:pt idx="53">
                  <c:v>1.311380371</c:v>
                </c:pt>
                <c:pt idx="54">
                  <c:v>1.3095273440000001</c:v>
                </c:pt>
                <c:pt idx="55">
                  <c:v>1.305427246</c:v>
                </c:pt>
                <c:pt idx="56">
                  <c:v>1.314208008</c:v>
                </c:pt>
                <c:pt idx="57">
                  <c:v>1.320265137</c:v>
                </c:pt>
                <c:pt idx="58">
                  <c:v>1.3295043949999998</c:v>
                </c:pt>
                <c:pt idx="59">
                  <c:v>1.3365753170000001</c:v>
                </c:pt>
                <c:pt idx="60">
                  <c:v>1.3463083499999999</c:v>
                </c:pt>
              </c:numCache>
            </c:numRef>
          </c:val>
          <c:smooth val="0"/>
          <c:extLst xmlns:c16r2="http://schemas.microsoft.com/office/drawing/2015/06/chart">
            <c:ext xmlns:c16="http://schemas.microsoft.com/office/drawing/2014/chart" uri="{C3380CC4-5D6E-409C-BE32-E72D297353CC}">
              <c16:uniqueId val="{00000000-3A5F-40E0-8007-7A8F8C01A2BC}"/>
            </c:ext>
          </c:extLst>
        </c:ser>
        <c:ser>
          <c:idx val="1"/>
          <c:order val="1"/>
          <c:tx>
            <c:strRef>
              <c:f>Sheet1!$C$1</c:f>
              <c:strCache>
                <c:ptCount val="1"/>
                <c:pt idx="0">
                  <c:v>transportation</c:v>
                </c:pt>
              </c:strCache>
            </c:strRef>
          </c:tx>
          <c:spPr>
            <a:ln w="22225" cap="rnd">
              <a:solidFill>
                <a:srgbClr val="003953"/>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Sheet1!$C$2:$C$62</c:f>
              <c:numCache>
                <c:formatCode>General</c:formatCode>
                <c:ptCount val="61"/>
                <c:pt idx="0">
                  <c:v>1.5844099999999999</c:v>
                </c:pt>
                <c:pt idx="1">
                  <c:v>1.5647939999999998</c:v>
                </c:pt>
                <c:pt idx="2">
                  <c:v>1.5884960000000001</c:v>
                </c:pt>
                <c:pt idx="3">
                  <c:v>1.6010489999999999</c:v>
                </c:pt>
                <c:pt idx="4">
                  <c:v>1.6407960000000001</c:v>
                </c:pt>
                <c:pt idx="5">
                  <c:v>1.6753049999999998</c:v>
                </c:pt>
                <c:pt idx="6">
                  <c:v>1.720577</c:v>
                </c:pt>
                <c:pt idx="7">
                  <c:v>1.7389049999999999</c:v>
                </c:pt>
                <c:pt idx="8">
                  <c:v>1.7761170000000002</c:v>
                </c:pt>
                <c:pt idx="9">
                  <c:v>1.8222349999999998</c:v>
                </c:pt>
                <c:pt idx="10">
                  <c:v>1.866069</c:v>
                </c:pt>
                <c:pt idx="11">
                  <c:v>1.8453089999999999</c:v>
                </c:pt>
                <c:pt idx="12">
                  <c:v>1.886134</c:v>
                </c:pt>
                <c:pt idx="13">
                  <c:v>1.886196</c:v>
                </c:pt>
                <c:pt idx="14">
                  <c:v>1.9526189999999999</c:v>
                </c:pt>
                <c:pt idx="15">
                  <c:v>1.97923</c:v>
                </c:pt>
                <c:pt idx="16">
                  <c:v>2.0076040000000002</c:v>
                </c:pt>
                <c:pt idx="17">
                  <c:v>2.0126029999999999</c:v>
                </c:pt>
                <c:pt idx="18">
                  <c:v>1.888433</c:v>
                </c:pt>
                <c:pt idx="19">
                  <c:v>1.8198789999999998</c:v>
                </c:pt>
                <c:pt idx="20">
                  <c:v>1.838192</c:v>
                </c:pt>
                <c:pt idx="21">
                  <c:v>1.8045119999999999</c:v>
                </c:pt>
                <c:pt idx="22">
                  <c:v>1.769396</c:v>
                </c:pt>
                <c:pt idx="23">
                  <c:v>1.7921560000000001</c:v>
                </c:pt>
                <c:pt idx="24">
                  <c:v>1.810681</c:v>
                </c:pt>
                <c:pt idx="25">
                  <c:v>1.834951</c:v>
                </c:pt>
                <c:pt idx="26">
                  <c:v>1.867335</c:v>
                </c:pt>
                <c:pt idx="27">
                  <c:v>1.883985</c:v>
                </c:pt>
                <c:pt idx="28">
                  <c:v>1.911616</c:v>
                </c:pt>
                <c:pt idx="29">
                  <c:v>1.8846854020000001</c:v>
                </c:pt>
                <c:pt idx="30">
                  <c:v>1.8620274480000001</c:v>
                </c:pt>
                <c:pt idx="31">
                  <c:v>1.8411017949999999</c:v>
                </c:pt>
                <c:pt idx="32">
                  <c:v>1.8256861629999999</c:v>
                </c:pt>
                <c:pt idx="33">
                  <c:v>1.8106302169999999</c:v>
                </c:pt>
                <c:pt idx="34">
                  <c:v>1.7864394379999999</c:v>
                </c:pt>
                <c:pt idx="35">
                  <c:v>1.7614299369999999</c:v>
                </c:pt>
                <c:pt idx="36">
                  <c:v>1.739734919</c:v>
                </c:pt>
                <c:pt idx="37">
                  <c:v>1.7218430680000001</c:v>
                </c:pt>
                <c:pt idx="38">
                  <c:v>1.7015707259999999</c:v>
                </c:pt>
                <c:pt idx="39">
                  <c:v>1.6882432179999998</c:v>
                </c:pt>
                <c:pt idx="40">
                  <c:v>1.67996477</c:v>
                </c:pt>
                <c:pt idx="41">
                  <c:v>1.6705861440000001</c:v>
                </c:pt>
                <c:pt idx="42">
                  <c:v>1.6613429940000002</c:v>
                </c:pt>
                <c:pt idx="43">
                  <c:v>1.65243355</c:v>
                </c:pt>
                <c:pt idx="44">
                  <c:v>1.645534848</c:v>
                </c:pt>
                <c:pt idx="45">
                  <c:v>1.638695875</c:v>
                </c:pt>
                <c:pt idx="46">
                  <c:v>1.6299600070000002</c:v>
                </c:pt>
                <c:pt idx="47">
                  <c:v>1.626495955</c:v>
                </c:pt>
                <c:pt idx="48">
                  <c:v>1.6230602099999998</c:v>
                </c:pt>
                <c:pt idx="49">
                  <c:v>1.6219886889999999</c:v>
                </c:pt>
                <c:pt idx="50">
                  <c:v>1.624025515</c:v>
                </c:pt>
                <c:pt idx="51">
                  <c:v>1.628588366</c:v>
                </c:pt>
                <c:pt idx="52">
                  <c:v>1.6309523740000003</c:v>
                </c:pt>
                <c:pt idx="53">
                  <c:v>1.6367819139999999</c:v>
                </c:pt>
                <c:pt idx="54">
                  <c:v>1.642047163</c:v>
                </c:pt>
                <c:pt idx="55">
                  <c:v>1.650013073</c:v>
                </c:pt>
                <c:pt idx="56">
                  <c:v>1.657530298</c:v>
                </c:pt>
                <c:pt idx="57">
                  <c:v>1.6659550679999999</c:v>
                </c:pt>
                <c:pt idx="58">
                  <c:v>1.675399774</c:v>
                </c:pt>
                <c:pt idx="59">
                  <c:v>1.6854150280000002</c:v>
                </c:pt>
                <c:pt idx="60">
                  <c:v>1.6960833970000002</c:v>
                </c:pt>
              </c:numCache>
            </c:numRef>
          </c:val>
          <c:smooth val="0"/>
          <c:extLst xmlns:c16r2="http://schemas.microsoft.com/office/drawing/2015/06/chart">
            <c:ext xmlns:c16="http://schemas.microsoft.com/office/drawing/2014/chart" uri="{C3380CC4-5D6E-409C-BE32-E72D297353CC}">
              <c16:uniqueId val="{00000001-3A5F-40E0-8007-7A8F8C01A2BC}"/>
            </c:ext>
          </c:extLst>
        </c:ser>
        <c:ser>
          <c:idx val="4"/>
          <c:order val="2"/>
          <c:tx>
            <c:strRef>
              <c:f>Sheet1!$D$1</c:f>
              <c:strCache>
                <c:ptCount val="1"/>
                <c:pt idx="0">
                  <c:v>industrial</c:v>
                </c:pt>
              </c:strCache>
            </c:strRef>
          </c:tx>
          <c:spPr>
            <a:ln w="22225" cap="rnd">
              <a:solidFill>
                <a:srgbClr val="5D9732"/>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Sheet1!$D$2:$D$62</c:f>
              <c:numCache>
                <c:formatCode>General</c:formatCode>
                <c:ptCount val="61"/>
                <c:pt idx="0">
                  <c:v>1.058881</c:v>
                </c:pt>
                <c:pt idx="1">
                  <c:v>1.0257960000000004</c:v>
                </c:pt>
                <c:pt idx="2">
                  <c:v>1.0776620000000003</c:v>
                </c:pt>
                <c:pt idx="3">
                  <c:v>1.0681390000000002</c:v>
                </c:pt>
                <c:pt idx="4">
                  <c:v>1.0866239999999998</c:v>
                </c:pt>
                <c:pt idx="5">
                  <c:v>1.0961350000000003</c:v>
                </c:pt>
                <c:pt idx="6">
                  <c:v>1.1295360000000001</c:v>
                </c:pt>
                <c:pt idx="7">
                  <c:v>1.13192</c:v>
                </c:pt>
                <c:pt idx="8">
                  <c:v>1.1024990000000001</c:v>
                </c:pt>
                <c:pt idx="9">
                  <c:v>1.081747</c:v>
                </c:pt>
                <c:pt idx="10">
                  <c:v>1.0719529999999999</c:v>
                </c:pt>
                <c:pt idx="11">
                  <c:v>1.05023</c:v>
                </c:pt>
                <c:pt idx="12">
                  <c:v>1.0375169999999998</c:v>
                </c:pt>
                <c:pt idx="13">
                  <c:v>1.0286659999999999</c:v>
                </c:pt>
                <c:pt idx="14">
                  <c:v>1.0674490000000001</c:v>
                </c:pt>
                <c:pt idx="15">
                  <c:v>1.0137369999999999</c:v>
                </c:pt>
                <c:pt idx="16">
                  <c:v>1.01806</c:v>
                </c:pt>
                <c:pt idx="17">
                  <c:v>1.005949</c:v>
                </c:pt>
                <c:pt idx="18">
                  <c:v>0.9730160000000001</c:v>
                </c:pt>
                <c:pt idx="19">
                  <c:v>0.85366200000000003</c:v>
                </c:pt>
                <c:pt idx="20">
                  <c:v>0.92111799999999999</c:v>
                </c:pt>
                <c:pt idx="21">
                  <c:v>0.92557500000000004</c:v>
                </c:pt>
                <c:pt idx="22">
                  <c:v>0.93973399999999996</c:v>
                </c:pt>
                <c:pt idx="23">
                  <c:v>0.96025000000000016</c:v>
                </c:pt>
                <c:pt idx="24">
                  <c:v>0.97093099999999988</c:v>
                </c:pt>
                <c:pt idx="25">
                  <c:v>0.95394400000000013</c:v>
                </c:pt>
                <c:pt idx="26">
                  <c:v>0.95207800000000009</c:v>
                </c:pt>
                <c:pt idx="27">
                  <c:v>0.96921799999999991</c:v>
                </c:pt>
                <c:pt idx="28">
                  <c:v>1.0055069999999999</c:v>
                </c:pt>
                <c:pt idx="29">
                  <c:v>1.0271080629999998</c:v>
                </c:pt>
                <c:pt idx="30">
                  <c:v>1.0328074949999999</c:v>
                </c:pt>
                <c:pt idx="31">
                  <c:v>1.0496054689999998</c:v>
                </c:pt>
                <c:pt idx="32">
                  <c:v>1.0712651369999999</c:v>
                </c:pt>
                <c:pt idx="33">
                  <c:v>1.0870800780000001</c:v>
                </c:pt>
                <c:pt idx="34">
                  <c:v>1.098443206</c:v>
                </c:pt>
                <c:pt idx="35">
                  <c:v>1.1126733389999999</c:v>
                </c:pt>
                <c:pt idx="36">
                  <c:v>1.1236364130000003</c:v>
                </c:pt>
                <c:pt idx="37">
                  <c:v>1.124102173</c:v>
                </c:pt>
                <c:pt idx="38">
                  <c:v>1.1352390130000001</c:v>
                </c:pt>
                <c:pt idx="39">
                  <c:v>1.1428244929999998</c:v>
                </c:pt>
                <c:pt idx="40">
                  <c:v>1.1464317019999999</c:v>
                </c:pt>
                <c:pt idx="41">
                  <c:v>1.1530993050000002</c:v>
                </c:pt>
                <c:pt idx="42">
                  <c:v>1.1610271299999999</c:v>
                </c:pt>
                <c:pt idx="43">
                  <c:v>1.1625425110000001</c:v>
                </c:pt>
                <c:pt idx="44">
                  <c:v>1.1744854730000001</c:v>
                </c:pt>
                <c:pt idx="45">
                  <c:v>1.1819049069999998</c:v>
                </c:pt>
                <c:pt idx="46">
                  <c:v>1.186200744</c:v>
                </c:pt>
                <c:pt idx="47">
                  <c:v>1.196429596</c:v>
                </c:pt>
                <c:pt idx="48">
                  <c:v>1.2039613039999999</c:v>
                </c:pt>
                <c:pt idx="49">
                  <c:v>1.2115604849999999</c:v>
                </c:pt>
                <c:pt idx="50">
                  <c:v>1.2196332400000001</c:v>
                </c:pt>
                <c:pt idx="51">
                  <c:v>1.2289457699999997</c:v>
                </c:pt>
                <c:pt idx="52">
                  <c:v>1.238699218</c:v>
                </c:pt>
                <c:pt idx="53">
                  <c:v>1.2473918160000002</c:v>
                </c:pt>
                <c:pt idx="54">
                  <c:v>1.2574803460000001</c:v>
                </c:pt>
                <c:pt idx="55">
                  <c:v>1.2689781499999999</c:v>
                </c:pt>
                <c:pt idx="56">
                  <c:v>1.2777770689999999</c:v>
                </c:pt>
                <c:pt idx="57">
                  <c:v>1.290496887</c:v>
                </c:pt>
                <c:pt idx="58">
                  <c:v>1.302334992</c:v>
                </c:pt>
                <c:pt idx="59">
                  <c:v>1.3131587209999998</c:v>
                </c:pt>
                <c:pt idx="60">
                  <c:v>1.3222890319999998</c:v>
                </c:pt>
              </c:numCache>
            </c:numRef>
          </c:val>
          <c:smooth val="0"/>
          <c:extLst xmlns:c16r2="http://schemas.microsoft.com/office/drawing/2015/06/chart">
            <c:ext xmlns:c16="http://schemas.microsoft.com/office/drawing/2014/chart" uri="{C3380CC4-5D6E-409C-BE32-E72D297353CC}">
              <c16:uniqueId val="{00000002-3A5F-40E0-8007-7A8F8C01A2BC}"/>
            </c:ext>
          </c:extLst>
        </c:ser>
        <c:ser>
          <c:idx val="7"/>
          <c:order val="3"/>
          <c:tx>
            <c:strRef>
              <c:f>Sheet1!$E$1</c:f>
              <c:strCache>
                <c:ptCount val="1"/>
                <c:pt idx="0">
                  <c:v>residential</c:v>
                </c:pt>
              </c:strCache>
            </c:strRef>
          </c:tx>
          <c:spPr>
            <a:ln w="22225" cap="rnd">
              <a:solidFill>
                <a:srgbClr val="893F48"/>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Sheet1!$E$2:$E$62</c:f>
              <c:numCache>
                <c:formatCode>General</c:formatCode>
                <c:ptCount val="61"/>
                <c:pt idx="0">
                  <c:v>0.33941099999999996</c:v>
                </c:pt>
                <c:pt idx="1">
                  <c:v>0.34720699999999999</c:v>
                </c:pt>
                <c:pt idx="2">
                  <c:v>0.35705300000000001</c:v>
                </c:pt>
                <c:pt idx="3">
                  <c:v>0.37212300000000004</c:v>
                </c:pt>
                <c:pt idx="4">
                  <c:v>0.36419000000000007</c:v>
                </c:pt>
                <c:pt idx="5">
                  <c:v>0.36092399999999997</c:v>
                </c:pt>
                <c:pt idx="6">
                  <c:v>0.38933200000000012</c:v>
                </c:pt>
                <c:pt idx="7">
                  <c:v>0.3710440000000001</c:v>
                </c:pt>
                <c:pt idx="8">
                  <c:v>0.33858400000000005</c:v>
                </c:pt>
                <c:pt idx="9">
                  <c:v>0.35955500000000007</c:v>
                </c:pt>
                <c:pt idx="10">
                  <c:v>0.37986999999999999</c:v>
                </c:pt>
                <c:pt idx="11">
                  <c:v>0.36694299999999996</c:v>
                </c:pt>
                <c:pt idx="12">
                  <c:v>0.36722900000000003</c:v>
                </c:pt>
                <c:pt idx="13">
                  <c:v>0.38509699999999986</c:v>
                </c:pt>
                <c:pt idx="14">
                  <c:v>0.37125100000000011</c:v>
                </c:pt>
                <c:pt idx="15">
                  <c:v>0.36405899999999997</c:v>
                </c:pt>
                <c:pt idx="16">
                  <c:v>0.32288499999999998</c:v>
                </c:pt>
                <c:pt idx="17">
                  <c:v>0.34371099999999988</c:v>
                </c:pt>
                <c:pt idx="18">
                  <c:v>0.35706399999999994</c:v>
                </c:pt>
                <c:pt idx="19">
                  <c:v>0.33817499999999995</c:v>
                </c:pt>
                <c:pt idx="20">
                  <c:v>0.33536899999999992</c:v>
                </c:pt>
                <c:pt idx="21">
                  <c:v>0.325519</c:v>
                </c:pt>
                <c:pt idx="22">
                  <c:v>0.28582900000000006</c:v>
                </c:pt>
                <c:pt idx="23">
                  <c:v>0.33224000000000015</c:v>
                </c:pt>
                <c:pt idx="24">
                  <c:v>0.34896500000000003</c:v>
                </c:pt>
                <c:pt idx="25">
                  <c:v>0.32258299999999995</c:v>
                </c:pt>
                <c:pt idx="26">
                  <c:v>0.29893200000000003</c:v>
                </c:pt>
                <c:pt idx="27">
                  <c:v>0.30148599999999998</c:v>
                </c:pt>
                <c:pt idx="28">
                  <c:v>0.33752300000000002</c:v>
                </c:pt>
                <c:pt idx="29">
                  <c:v>0.33956378199999993</c:v>
                </c:pt>
                <c:pt idx="30">
                  <c:v>0.33101818900000002</c:v>
                </c:pt>
                <c:pt idx="31">
                  <c:v>0.32482507299999996</c:v>
                </c:pt>
                <c:pt idx="32">
                  <c:v>0.32304602100000002</c:v>
                </c:pt>
                <c:pt idx="33">
                  <c:v>0.32108114599999998</c:v>
                </c:pt>
                <c:pt idx="34">
                  <c:v>0.31916232300000008</c:v>
                </c:pt>
                <c:pt idx="35">
                  <c:v>0.31704202299999995</c:v>
                </c:pt>
                <c:pt idx="36">
                  <c:v>0.31470993000000003</c:v>
                </c:pt>
                <c:pt idx="37">
                  <c:v>0.31247900299999998</c:v>
                </c:pt>
                <c:pt idx="38">
                  <c:v>0.31045465099999997</c:v>
                </c:pt>
                <c:pt idx="39">
                  <c:v>0.308789704</c:v>
                </c:pt>
                <c:pt idx="40">
                  <c:v>0.30716995199999997</c:v>
                </c:pt>
                <c:pt idx="41">
                  <c:v>0.30585760500000003</c:v>
                </c:pt>
                <c:pt idx="42">
                  <c:v>0.30463336099999994</c:v>
                </c:pt>
                <c:pt idx="43">
                  <c:v>0.30336270199999993</c:v>
                </c:pt>
                <c:pt idx="44">
                  <c:v>0.30208099300000002</c:v>
                </c:pt>
                <c:pt idx="45">
                  <c:v>0.30096643099999992</c:v>
                </c:pt>
                <c:pt idx="46">
                  <c:v>0.29998471100000001</c:v>
                </c:pt>
                <c:pt idx="47">
                  <c:v>0.29894754000000001</c:v>
                </c:pt>
                <c:pt idx="48">
                  <c:v>0.29793115200000003</c:v>
                </c:pt>
                <c:pt idx="49">
                  <c:v>0.29690087900000001</c:v>
                </c:pt>
                <c:pt idx="50">
                  <c:v>0.29598846399999995</c:v>
                </c:pt>
                <c:pt idx="51">
                  <c:v>0.29512194799999997</c:v>
                </c:pt>
                <c:pt idx="52">
                  <c:v>0.29421920800000001</c:v>
                </c:pt>
                <c:pt idx="53">
                  <c:v>0.29336062599999996</c:v>
                </c:pt>
                <c:pt idx="54">
                  <c:v>0.29256961100000001</c:v>
                </c:pt>
                <c:pt idx="55">
                  <c:v>0.29180035400000004</c:v>
                </c:pt>
                <c:pt idx="56">
                  <c:v>0.29105731199999996</c:v>
                </c:pt>
                <c:pt idx="57">
                  <c:v>0.29031704700000005</c:v>
                </c:pt>
                <c:pt idx="58">
                  <c:v>0.28957513399999996</c:v>
                </c:pt>
                <c:pt idx="59">
                  <c:v>0.28884790099999996</c:v>
                </c:pt>
                <c:pt idx="60">
                  <c:v>0.28811285400000003</c:v>
                </c:pt>
              </c:numCache>
            </c:numRef>
          </c:val>
          <c:smooth val="0"/>
          <c:extLst xmlns:c16r2="http://schemas.microsoft.com/office/drawing/2015/06/chart">
            <c:ext xmlns:c16="http://schemas.microsoft.com/office/drawing/2014/chart" uri="{C3380CC4-5D6E-409C-BE32-E72D297353CC}">
              <c16:uniqueId val="{00000003-3A5F-40E0-8007-7A8F8C01A2BC}"/>
            </c:ext>
          </c:extLst>
        </c:ser>
        <c:ser>
          <c:idx val="0"/>
          <c:order val="4"/>
          <c:tx>
            <c:strRef>
              <c:f>Sheet1!$F$1</c:f>
              <c:strCache>
                <c:ptCount val="1"/>
                <c:pt idx="0">
                  <c:v>commercial</c:v>
                </c:pt>
              </c:strCache>
            </c:strRef>
          </c:tx>
          <c:spPr>
            <a:ln w="22225" cap="rnd">
              <a:solidFill>
                <a:srgbClr val="E9B8BD"/>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Sheet1!$F$2:$F$62</c:f>
              <c:numCache>
                <c:formatCode>General</c:formatCode>
                <c:ptCount val="61"/>
                <c:pt idx="0">
                  <c:v>0.22665599999999994</c:v>
                </c:pt>
                <c:pt idx="1">
                  <c:v>0.22775000000000001</c:v>
                </c:pt>
                <c:pt idx="2">
                  <c:v>0.22881999999999994</c:v>
                </c:pt>
                <c:pt idx="3">
                  <c:v>0.22587900000000002</c:v>
                </c:pt>
                <c:pt idx="4">
                  <c:v>0.22857499999999994</c:v>
                </c:pt>
                <c:pt idx="5">
                  <c:v>0.23134500000000002</c:v>
                </c:pt>
                <c:pt idx="6">
                  <c:v>0.24001600000000006</c:v>
                </c:pt>
                <c:pt idx="7">
                  <c:v>0.24018399999999998</c:v>
                </c:pt>
                <c:pt idx="8">
                  <c:v>0.22297699999999998</c:v>
                </c:pt>
                <c:pt idx="9">
                  <c:v>0.22564800000000002</c:v>
                </c:pt>
                <c:pt idx="10">
                  <c:v>0.23914300000000002</c:v>
                </c:pt>
                <c:pt idx="11">
                  <c:v>0.23013200000000006</c:v>
                </c:pt>
                <c:pt idx="12">
                  <c:v>0.23096099999999989</c:v>
                </c:pt>
                <c:pt idx="13">
                  <c:v>0.24130000000000007</c:v>
                </c:pt>
                <c:pt idx="14">
                  <c:v>0.23782899999999996</c:v>
                </c:pt>
                <c:pt idx="15">
                  <c:v>0.22719999999999993</c:v>
                </c:pt>
                <c:pt idx="16">
                  <c:v>0.20762200000000008</c:v>
                </c:pt>
                <c:pt idx="17">
                  <c:v>0.21670299999999998</c:v>
                </c:pt>
                <c:pt idx="18">
                  <c:v>0.22592899999999996</c:v>
                </c:pt>
                <c:pt idx="19">
                  <c:v>0.22308699999999998</c:v>
                </c:pt>
                <c:pt idx="20">
                  <c:v>0.220611</c:v>
                </c:pt>
                <c:pt idx="21">
                  <c:v>0.22148099999999998</c:v>
                </c:pt>
                <c:pt idx="22">
                  <c:v>0.20081200000000002</c:v>
                </c:pt>
                <c:pt idx="23">
                  <c:v>0.22259100000000001</c:v>
                </c:pt>
                <c:pt idx="24">
                  <c:v>0.23389699999999994</c:v>
                </c:pt>
                <c:pt idx="25">
                  <c:v>0.23994200000000002</c:v>
                </c:pt>
                <c:pt idx="26">
                  <c:v>0.23197000000000004</c:v>
                </c:pt>
                <c:pt idx="27">
                  <c:v>0.23334100000000002</c:v>
                </c:pt>
                <c:pt idx="28">
                  <c:v>0.25283099999999992</c:v>
                </c:pt>
                <c:pt idx="29">
                  <c:v>0.25530816700000003</c:v>
                </c:pt>
                <c:pt idx="30">
                  <c:v>0.25167883299999994</c:v>
                </c:pt>
                <c:pt idx="31">
                  <c:v>0.25424926800000003</c:v>
                </c:pt>
                <c:pt idx="32">
                  <c:v>0.25546170000000001</c:v>
                </c:pt>
                <c:pt idx="33">
                  <c:v>0.25583905000000007</c:v>
                </c:pt>
                <c:pt idx="34">
                  <c:v>0.25599465900000001</c:v>
                </c:pt>
                <c:pt idx="35">
                  <c:v>0.25571048000000002</c:v>
                </c:pt>
                <c:pt idx="36">
                  <c:v>0.25533395400000003</c:v>
                </c:pt>
                <c:pt idx="37">
                  <c:v>0.25508474799999992</c:v>
                </c:pt>
                <c:pt idx="38">
                  <c:v>0.25513317900000004</c:v>
                </c:pt>
                <c:pt idx="39">
                  <c:v>0.25551403799999994</c:v>
                </c:pt>
                <c:pt idx="40">
                  <c:v>0.25577328499999996</c:v>
                </c:pt>
                <c:pt idx="41">
                  <c:v>0.25639587400000002</c:v>
                </c:pt>
                <c:pt idx="42">
                  <c:v>0.25712872300000006</c:v>
                </c:pt>
                <c:pt idx="43">
                  <c:v>0.25765170300000007</c:v>
                </c:pt>
                <c:pt idx="44">
                  <c:v>0.25807247899999997</c:v>
                </c:pt>
                <c:pt idx="45">
                  <c:v>0.25864977999999994</c:v>
                </c:pt>
                <c:pt idx="46">
                  <c:v>0.25941671699999996</c:v>
                </c:pt>
                <c:pt idx="47">
                  <c:v>0.26005056700000001</c:v>
                </c:pt>
                <c:pt idx="48">
                  <c:v>0.26066409300000004</c:v>
                </c:pt>
                <c:pt idx="49">
                  <c:v>0.26125793399999997</c:v>
                </c:pt>
                <c:pt idx="50">
                  <c:v>0.26202118000000002</c:v>
                </c:pt>
                <c:pt idx="51">
                  <c:v>0.26274279800000006</c:v>
                </c:pt>
                <c:pt idx="52">
                  <c:v>0.26342709399999997</c:v>
                </c:pt>
                <c:pt idx="53">
                  <c:v>0.26412039200000004</c:v>
                </c:pt>
                <c:pt idx="54">
                  <c:v>0.26490618900000001</c:v>
                </c:pt>
                <c:pt idx="55">
                  <c:v>0.26560833700000003</c:v>
                </c:pt>
                <c:pt idx="56">
                  <c:v>0.26632180800000005</c:v>
                </c:pt>
                <c:pt idx="57">
                  <c:v>0.26697204600000002</c:v>
                </c:pt>
                <c:pt idx="58">
                  <c:v>0.267691071</c:v>
                </c:pt>
                <c:pt idx="59">
                  <c:v>0.26840982100000005</c:v>
                </c:pt>
                <c:pt idx="60">
                  <c:v>0.26913412499999995</c:v>
                </c:pt>
              </c:numCache>
            </c:numRef>
          </c:val>
          <c:smooth val="0"/>
          <c:extLst xmlns:c16r2="http://schemas.microsoft.com/office/drawing/2015/06/chart">
            <c:ext xmlns:c16="http://schemas.microsoft.com/office/drawing/2014/chart" uri="{C3380CC4-5D6E-409C-BE32-E72D297353CC}">
              <c16:uniqueId val="{00000004-3A5F-40E0-8007-7A8F8C01A2BC}"/>
            </c:ext>
          </c:extLst>
        </c:ser>
        <c:dLbls>
          <c:showLegendKey val="0"/>
          <c:showVal val="0"/>
          <c:showCatName val="0"/>
          <c:showSerName val="0"/>
          <c:showPercent val="0"/>
          <c:showBubbleSize val="0"/>
        </c:dLbls>
        <c:smooth val="0"/>
        <c:axId val="-651758592"/>
        <c:axId val="-651757504"/>
      </c:lineChart>
      <c:catAx>
        <c:axId val="-651758592"/>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57504"/>
        <c:crosses val="autoZero"/>
        <c:auto val="1"/>
        <c:lblAlgn val="ctr"/>
        <c:lblOffset val="100"/>
        <c:tickLblSkip val="10"/>
        <c:tickMarkSkip val="10"/>
        <c:noMultiLvlLbl val="0"/>
      </c:catAx>
      <c:valAx>
        <c:axId val="-65175750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58592"/>
        <c:crossesAt val="3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419901932147985"/>
          <c:y val="0.2115029008147529"/>
          <c:w val="0.80909274662968644"/>
          <c:h val="0.70283222613205409"/>
        </c:manualLayout>
      </c:layout>
      <c:lineChart>
        <c:grouping val="standard"/>
        <c:varyColors val="0"/>
        <c:ser>
          <c:idx val="5"/>
          <c:order val="0"/>
          <c:tx>
            <c:strRef>
              <c:f>Sheet1!$B$1</c:f>
              <c:strCache>
                <c:ptCount val="1"/>
                <c:pt idx="0">
                  <c:v>petroleum</c:v>
                </c:pt>
              </c:strCache>
            </c:strRef>
          </c:tx>
          <c:spPr>
            <a:ln w="22225" cap="rnd">
              <a:solidFill>
                <a:srgbClr val="BD732A"/>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Sheet1!$B$2:$B$62</c:f>
              <c:numCache>
                <c:formatCode>General</c:formatCode>
                <c:ptCount val="61"/>
                <c:pt idx="0">
                  <c:v>2.1857800000000003</c:v>
                </c:pt>
                <c:pt idx="1">
                  <c:v>2.1314540000000002</c:v>
                </c:pt>
                <c:pt idx="2">
                  <c:v>2.178998</c:v>
                </c:pt>
                <c:pt idx="3">
                  <c:v>2.1833170000000002</c:v>
                </c:pt>
                <c:pt idx="4">
                  <c:v>2.2241660000000003</c:v>
                </c:pt>
                <c:pt idx="5">
                  <c:v>2.2144710000000001</c:v>
                </c:pt>
                <c:pt idx="6">
                  <c:v>2.2998090000000002</c:v>
                </c:pt>
                <c:pt idx="7">
                  <c:v>2.3186360000000001</c:v>
                </c:pt>
                <c:pt idx="8">
                  <c:v>2.3635949999999997</c:v>
                </c:pt>
                <c:pt idx="9">
                  <c:v>2.4226719999999999</c:v>
                </c:pt>
                <c:pt idx="10">
                  <c:v>2.4547489999999996</c:v>
                </c:pt>
                <c:pt idx="11">
                  <c:v>2.4730509999999999</c:v>
                </c:pt>
                <c:pt idx="12">
                  <c:v>2.4715050000000001</c:v>
                </c:pt>
                <c:pt idx="13">
                  <c:v>2.517353</c:v>
                </c:pt>
                <c:pt idx="14">
                  <c:v>2.6071309999999999</c:v>
                </c:pt>
                <c:pt idx="15">
                  <c:v>2.6235249999999999</c:v>
                </c:pt>
                <c:pt idx="16">
                  <c:v>2.5849220000000002</c:v>
                </c:pt>
                <c:pt idx="17">
                  <c:v>2.5740369999999997</c:v>
                </c:pt>
                <c:pt idx="18">
                  <c:v>2.4103780000000001</c:v>
                </c:pt>
                <c:pt idx="19">
                  <c:v>2.2718259999999999</c:v>
                </c:pt>
                <c:pt idx="20">
                  <c:v>2.2968029999999997</c:v>
                </c:pt>
                <c:pt idx="21">
                  <c:v>2.2481930000000001</c:v>
                </c:pt>
                <c:pt idx="22">
                  <c:v>2.1897609999999998</c:v>
                </c:pt>
                <c:pt idx="23">
                  <c:v>2.218769</c:v>
                </c:pt>
                <c:pt idx="24">
                  <c:v>2.2496879999999999</c:v>
                </c:pt>
                <c:pt idx="25">
                  <c:v>2.2891439999999998</c:v>
                </c:pt>
                <c:pt idx="26">
                  <c:v>2.3117429999999999</c:v>
                </c:pt>
                <c:pt idx="27">
                  <c:v>2.3298110000000003</c:v>
                </c:pt>
                <c:pt idx="28">
                  <c:v>2.3712409999999999</c:v>
                </c:pt>
                <c:pt idx="29">
                  <c:v>2.353739746</c:v>
                </c:pt>
                <c:pt idx="30">
                  <c:v>2.3180620119999999</c:v>
                </c:pt>
                <c:pt idx="31">
                  <c:v>2.2936728520000003</c:v>
                </c:pt>
                <c:pt idx="32">
                  <c:v>2.2826569819999998</c:v>
                </c:pt>
                <c:pt idx="33">
                  <c:v>2.2680861820000002</c:v>
                </c:pt>
                <c:pt idx="34">
                  <c:v>2.2407697750000004</c:v>
                </c:pt>
                <c:pt idx="35">
                  <c:v>2.218195557</c:v>
                </c:pt>
                <c:pt idx="36">
                  <c:v>2.2007453609999996</c:v>
                </c:pt>
                <c:pt idx="37">
                  <c:v>2.1810498050000002</c:v>
                </c:pt>
                <c:pt idx="38">
                  <c:v>2.1671018069999999</c:v>
                </c:pt>
                <c:pt idx="39">
                  <c:v>2.1554707029999998</c:v>
                </c:pt>
                <c:pt idx="40">
                  <c:v>2.1513530270000003</c:v>
                </c:pt>
                <c:pt idx="41">
                  <c:v>2.142746582</c:v>
                </c:pt>
                <c:pt idx="42">
                  <c:v>2.1346779790000001</c:v>
                </c:pt>
                <c:pt idx="43">
                  <c:v>2.1237612299999999</c:v>
                </c:pt>
                <c:pt idx="44">
                  <c:v>2.120803955</c:v>
                </c:pt>
                <c:pt idx="45">
                  <c:v>2.1150979000000003</c:v>
                </c:pt>
                <c:pt idx="46">
                  <c:v>2.1050207519999997</c:v>
                </c:pt>
                <c:pt idx="47">
                  <c:v>2.1021228030000003</c:v>
                </c:pt>
                <c:pt idx="48">
                  <c:v>2.0994658199999998</c:v>
                </c:pt>
                <c:pt idx="49">
                  <c:v>2.0989013669999999</c:v>
                </c:pt>
                <c:pt idx="50">
                  <c:v>2.0985407710000001</c:v>
                </c:pt>
                <c:pt idx="51">
                  <c:v>2.1040847170000001</c:v>
                </c:pt>
                <c:pt idx="52">
                  <c:v>2.1072626949999997</c:v>
                </c:pt>
                <c:pt idx="53">
                  <c:v>2.1136745609999998</c:v>
                </c:pt>
                <c:pt idx="54">
                  <c:v>2.120025391</c:v>
                </c:pt>
                <c:pt idx="55">
                  <c:v>2.1307463379999998</c:v>
                </c:pt>
                <c:pt idx="56">
                  <c:v>2.1391542970000001</c:v>
                </c:pt>
                <c:pt idx="57">
                  <c:v>2.1493654790000001</c:v>
                </c:pt>
                <c:pt idx="58">
                  <c:v>2.1605520019999997</c:v>
                </c:pt>
                <c:pt idx="59">
                  <c:v>2.171677002</c:v>
                </c:pt>
                <c:pt idx="60">
                  <c:v>2.1854128420000003</c:v>
                </c:pt>
              </c:numCache>
            </c:numRef>
          </c:val>
          <c:smooth val="0"/>
          <c:extLst xmlns:c16r2="http://schemas.microsoft.com/office/drawing/2015/06/chart">
            <c:ext xmlns:c16="http://schemas.microsoft.com/office/drawing/2014/chart" uri="{C3380CC4-5D6E-409C-BE32-E72D297353CC}">
              <c16:uniqueId val="{00000000-44BA-493C-B3C9-92A237D6EF9B}"/>
            </c:ext>
          </c:extLst>
        </c:ser>
        <c:ser>
          <c:idx val="7"/>
          <c:order val="1"/>
          <c:tx>
            <c:strRef>
              <c:f>Sheet1!$C$1</c:f>
              <c:strCache>
                <c:ptCount val="1"/>
                <c:pt idx="0">
                  <c:v>natural gas</c:v>
                </c:pt>
              </c:strCache>
            </c:strRef>
          </c:tx>
          <c:spPr>
            <a:ln w="22225" cap="rnd">
              <a:solidFill>
                <a:srgbClr val="0096D7"/>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Sheet1!$C$2:$C$62</c:f>
              <c:numCache>
                <c:formatCode>General</c:formatCode>
                <c:ptCount val="61"/>
                <c:pt idx="0">
                  <c:v>1.0273079999999999</c:v>
                </c:pt>
                <c:pt idx="1">
                  <c:v>1.0490730000000001</c:v>
                </c:pt>
                <c:pt idx="2">
                  <c:v>1.0846230000000001</c:v>
                </c:pt>
                <c:pt idx="3">
                  <c:v>1.1113309999999998</c:v>
                </c:pt>
                <c:pt idx="4">
                  <c:v>1.136951</c:v>
                </c:pt>
                <c:pt idx="5">
                  <c:v>1.185835</c:v>
                </c:pt>
                <c:pt idx="6">
                  <c:v>1.207144</c:v>
                </c:pt>
                <c:pt idx="7">
                  <c:v>1.2141780000000002</c:v>
                </c:pt>
                <c:pt idx="8">
                  <c:v>1.1930889999999998</c:v>
                </c:pt>
                <c:pt idx="9">
                  <c:v>1.1976089999999999</c:v>
                </c:pt>
                <c:pt idx="10">
                  <c:v>1.246173</c:v>
                </c:pt>
                <c:pt idx="11">
                  <c:v>1.1927070000000002</c:v>
                </c:pt>
                <c:pt idx="12">
                  <c:v>1.231363</c:v>
                </c:pt>
                <c:pt idx="13">
                  <c:v>1.1963309999999998</c:v>
                </c:pt>
                <c:pt idx="14">
                  <c:v>1.2013289999999999</c:v>
                </c:pt>
                <c:pt idx="15">
                  <c:v>1.183406</c:v>
                </c:pt>
                <c:pt idx="16">
                  <c:v>1.1706259999999999</c:v>
                </c:pt>
                <c:pt idx="17">
                  <c:v>1.2458589999999998</c:v>
                </c:pt>
                <c:pt idx="18">
                  <c:v>1.2552290000000002</c:v>
                </c:pt>
                <c:pt idx="19">
                  <c:v>1.2335119999999999</c:v>
                </c:pt>
                <c:pt idx="20">
                  <c:v>1.2915460000000001</c:v>
                </c:pt>
                <c:pt idx="21">
                  <c:v>1.3114220000000001</c:v>
                </c:pt>
                <c:pt idx="22">
                  <c:v>1.371561</c:v>
                </c:pt>
                <c:pt idx="23">
                  <c:v>1.409354</c:v>
                </c:pt>
                <c:pt idx="24">
                  <c:v>1.4395260000000001</c:v>
                </c:pt>
                <c:pt idx="25">
                  <c:v>1.4829839999999999</c:v>
                </c:pt>
                <c:pt idx="26">
                  <c:v>1.493981</c:v>
                </c:pt>
                <c:pt idx="27">
                  <c:v>1.473935</c:v>
                </c:pt>
                <c:pt idx="28">
                  <c:v>1.629235</c:v>
                </c:pt>
                <c:pt idx="29">
                  <c:v>1.6803403319999999</c:v>
                </c:pt>
                <c:pt idx="30">
                  <c:v>1.683153809</c:v>
                </c:pt>
                <c:pt idx="31">
                  <c:v>1.7280881349999999</c:v>
                </c:pt>
                <c:pt idx="32">
                  <c:v>1.7238011469999999</c:v>
                </c:pt>
                <c:pt idx="33">
                  <c:v>1.7225004879999999</c:v>
                </c:pt>
                <c:pt idx="34">
                  <c:v>1.7211689449999998</c:v>
                </c:pt>
                <c:pt idx="35">
                  <c:v>1.7259284669999999</c:v>
                </c:pt>
                <c:pt idx="36">
                  <c:v>1.7261193850000001</c:v>
                </c:pt>
                <c:pt idx="37">
                  <c:v>1.7168859860000001</c:v>
                </c:pt>
                <c:pt idx="38">
                  <c:v>1.7165744629999999</c:v>
                </c:pt>
                <c:pt idx="39">
                  <c:v>1.7178125</c:v>
                </c:pt>
                <c:pt idx="40">
                  <c:v>1.704325928</c:v>
                </c:pt>
                <c:pt idx="41">
                  <c:v>1.71458252</c:v>
                </c:pt>
                <c:pt idx="42">
                  <c:v>1.7285767820000002</c:v>
                </c:pt>
                <c:pt idx="43">
                  <c:v>1.742178711</c:v>
                </c:pt>
                <c:pt idx="44">
                  <c:v>1.7667851559999999</c:v>
                </c:pt>
                <c:pt idx="45">
                  <c:v>1.7753496090000001</c:v>
                </c:pt>
                <c:pt idx="46">
                  <c:v>1.7850021970000001</c:v>
                </c:pt>
                <c:pt idx="47">
                  <c:v>1.7997534180000001</c:v>
                </c:pt>
                <c:pt idx="48">
                  <c:v>1.811948975</c:v>
                </c:pt>
                <c:pt idx="49">
                  <c:v>1.823473267</c:v>
                </c:pt>
                <c:pt idx="50">
                  <c:v>1.840740601</c:v>
                </c:pt>
                <c:pt idx="51">
                  <c:v>1.8516303709999999</c:v>
                </c:pt>
                <c:pt idx="52">
                  <c:v>1.8620361330000001</c:v>
                </c:pt>
                <c:pt idx="53">
                  <c:v>1.872885742</c:v>
                </c:pt>
                <c:pt idx="54">
                  <c:v>1.880144287</c:v>
                </c:pt>
                <c:pt idx="55">
                  <c:v>1.8884414059999999</c:v>
                </c:pt>
                <c:pt idx="56">
                  <c:v>1.8987443849999999</c:v>
                </c:pt>
                <c:pt idx="57">
                  <c:v>1.91655957</c:v>
                </c:pt>
                <c:pt idx="58">
                  <c:v>1.936672607</c:v>
                </c:pt>
                <c:pt idx="59">
                  <c:v>1.956546143</c:v>
                </c:pt>
                <c:pt idx="60">
                  <c:v>1.9699479980000001</c:v>
                </c:pt>
              </c:numCache>
            </c:numRef>
          </c:val>
          <c:smooth val="0"/>
          <c:extLst xmlns:c16r2="http://schemas.microsoft.com/office/drawing/2015/06/chart">
            <c:ext xmlns:c16="http://schemas.microsoft.com/office/drawing/2014/chart" uri="{C3380CC4-5D6E-409C-BE32-E72D297353CC}">
              <c16:uniqueId val="{00000001-44BA-493C-B3C9-92A237D6EF9B}"/>
            </c:ext>
          </c:extLst>
        </c:ser>
        <c:ser>
          <c:idx val="0"/>
          <c:order val="2"/>
          <c:tx>
            <c:strRef>
              <c:f>Sheet1!$D$1</c:f>
              <c:strCache>
                <c:ptCount val="1"/>
                <c:pt idx="0">
                  <c:v>coal</c:v>
                </c:pt>
              </c:strCache>
            </c:strRef>
          </c:tx>
          <c:spPr>
            <a:ln w="22225" cap="rnd">
              <a:solidFill>
                <a:srgbClr val="8B8B8B"/>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Sheet1!$D$2:$D$62</c:f>
              <c:numCache>
                <c:formatCode>General</c:formatCode>
                <c:ptCount val="61"/>
                <c:pt idx="0">
                  <c:v>1.821142</c:v>
                </c:pt>
                <c:pt idx="1">
                  <c:v>1.8070219999999999</c:v>
                </c:pt>
                <c:pt idx="2">
                  <c:v>1.8229819999999999</c:v>
                </c:pt>
                <c:pt idx="3">
                  <c:v>1.882647</c:v>
                </c:pt>
                <c:pt idx="4">
                  <c:v>1.89324</c:v>
                </c:pt>
                <c:pt idx="5">
                  <c:v>1.9131149999999999</c:v>
                </c:pt>
                <c:pt idx="6">
                  <c:v>1.9954829999999999</c:v>
                </c:pt>
                <c:pt idx="7">
                  <c:v>2.0399340000000001</c:v>
                </c:pt>
                <c:pt idx="8">
                  <c:v>2.0647410000000002</c:v>
                </c:pt>
                <c:pt idx="9">
                  <c:v>2.0626819999999997</c:v>
                </c:pt>
                <c:pt idx="10">
                  <c:v>2.1558069999999998</c:v>
                </c:pt>
                <c:pt idx="11">
                  <c:v>2.088292</c:v>
                </c:pt>
                <c:pt idx="12">
                  <c:v>2.0939259999999997</c:v>
                </c:pt>
                <c:pt idx="13">
                  <c:v>2.134995</c:v>
                </c:pt>
                <c:pt idx="14">
                  <c:v>2.1595300000000002</c:v>
                </c:pt>
                <c:pt idx="15">
                  <c:v>2.1812750000000003</c:v>
                </c:pt>
                <c:pt idx="16">
                  <c:v>2.1470770000000003</c:v>
                </c:pt>
                <c:pt idx="17">
                  <c:v>2.1723699999999999</c:v>
                </c:pt>
                <c:pt idx="18">
                  <c:v>2.1397399999999998</c:v>
                </c:pt>
                <c:pt idx="19">
                  <c:v>1.8757349999999999</c:v>
                </c:pt>
                <c:pt idx="20">
                  <c:v>1.9858659999999999</c:v>
                </c:pt>
                <c:pt idx="21">
                  <c:v>1.875481</c:v>
                </c:pt>
                <c:pt idx="22">
                  <c:v>1.656979</c:v>
                </c:pt>
                <c:pt idx="23">
                  <c:v>1.71753</c:v>
                </c:pt>
                <c:pt idx="24">
                  <c:v>1.7136130000000001</c:v>
                </c:pt>
                <c:pt idx="25">
                  <c:v>1.4803900000000001</c:v>
                </c:pt>
                <c:pt idx="26">
                  <c:v>1.354217</c:v>
                </c:pt>
                <c:pt idx="27">
                  <c:v>1.3160340000000001</c:v>
                </c:pt>
                <c:pt idx="28">
                  <c:v>1.258534</c:v>
                </c:pt>
                <c:pt idx="29">
                  <c:v>1.077824219</c:v>
                </c:pt>
                <c:pt idx="30">
                  <c:v>0.98058392300000008</c:v>
                </c:pt>
                <c:pt idx="31">
                  <c:v>0.92433044400000008</c:v>
                </c:pt>
                <c:pt idx="32">
                  <c:v>0.89093682900000004</c:v>
                </c:pt>
                <c:pt idx="33">
                  <c:v>0.835004089</c:v>
                </c:pt>
                <c:pt idx="34">
                  <c:v>0.82327838099999995</c:v>
                </c:pt>
                <c:pt idx="35">
                  <c:v>0.77723846400000007</c:v>
                </c:pt>
                <c:pt idx="36">
                  <c:v>0.81701507600000001</c:v>
                </c:pt>
                <c:pt idx="37">
                  <c:v>0.81495812999999995</c:v>
                </c:pt>
                <c:pt idx="38">
                  <c:v>0.81258117699999999</c:v>
                </c:pt>
                <c:pt idx="39">
                  <c:v>0.80929583699999996</c:v>
                </c:pt>
                <c:pt idx="40">
                  <c:v>0.80686321999999999</c:v>
                </c:pt>
                <c:pt idx="41">
                  <c:v>0.80179589799999995</c:v>
                </c:pt>
                <c:pt idx="42">
                  <c:v>0.80008721900000002</c:v>
                </c:pt>
                <c:pt idx="43">
                  <c:v>0.80608911100000002</c:v>
                </c:pt>
                <c:pt idx="44">
                  <c:v>0.79915801999999991</c:v>
                </c:pt>
                <c:pt idx="45">
                  <c:v>0.78943121299999996</c:v>
                </c:pt>
                <c:pt idx="46">
                  <c:v>0.78349121100000008</c:v>
                </c:pt>
                <c:pt idx="47">
                  <c:v>0.78117944299999997</c:v>
                </c:pt>
                <c:pt idx="48">
                  <c:v>0.77211065699999992</c:v>
                </c:pt>
                <c:pt idx="49">
                  <c:v>0.76640197799999998</c:v>
                </c:pt>
                <c:pt idx="50">
                  <c:v>0.76393768299999998</c:v>
                </c:pt>
                <c:pt idx="51">
                  <c:v>0.76045819100000001</c:v>
                </c:pt>
                <c:pt idx="52">
                  <c:v>0.75747497600000002</c:v>
                </c:pt>
                <c:pt idx="53">
                  <c:v>0.75459558100000002</c:v>
                </c:pt>
                <c:pt idx="54">
                  <c:v>0.75445532199999998</c:v>
                </c:pt>
                <c:pt idx="55">
                  <c:v>0.75070922900000003</c:v>
                </c:pt>
                <c:pt idx="56">
                  <c:v>0.75704174800000001</c:v>
                </c:pt>
                <c:pt idx="57">
                  <c:v>0.75610394299999995</c:v>
                </c:pt>
                <c:pt idx="58">
                  <c:v>0.75527905299999998</c:v>
                </c:pt>
                <c:pt idx="59">
                  <c:v>0.75216656500000001</c:v>
                </c:pt>
                <c:pt idx="60">
                  <c:v>0.754540039</c:v>
                </c:pt>
              </c:numCache>
            </c:numRef>
          </c:val>
          <c:smooth val="0"/>
          <c:extLst xmlns:c16r2="http://schemas.microsoft.com/office/drawing/2015/06/chart">
            <c:ext xmlns:c16="http://schemas.microsoft.com/office/drawing/2014/chart" uri="{C3380CC4-5D6E-409C-BE32-E72D297353CC}">
              <c16:uniqueId val="{00000002-44BA-493C-B3C9-92A237D6EF9B}"/>
            </c:ext>
          </c:extLst>
        </c:ser>
        <c:dLbls>
          <c:showLegendKey val="0"/>
          <c:showVal val="0"/>
          <c:showCatName val="0"/>
          <c:showSerName val="0"/>
          <c:showPercent val="0"/>
          <c:showBubbleSize val="0"/>
        </c:dLbls>
        <c:smooth val="0"/>
        <c:axId val="-651765120"/>
        <c:axId val="-651760224"/>
      </c:lineChart>
      <c:catAx>
        <c:axId val="-651765120"/>
        <c:scaling>
          <c:orientation val="minMax"/>
        </c:scaling>
        <c:delete val="0"/>
        <c:axPos val="b"/>
        <c:numFmt formatCode="General" sourceLinked="1"/>
        <c:majorTickMark val="out"/>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0224"/>
        <c:crosses val="autoZero"/>
        <c:auto val="1"/>
        <c:lblAlgn val="ctr"/>
        <c:lblOffset val="100"/>
        <c:tickLblSkip val="10"/>
        <c:tickMarkSkip val="10"/>
        <c:noMultiLvlLbl val="0"/>
      </c:catAx>
      <c:valAx>
        <c:axId val="-65176022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5120"/>
        <c:crossesAt val="3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7905163060310636"/>
          <c:w val="0.77613002437732093"/>
          <c:h val="0.71331437740154535"/>
        </c:manualLayout>
      </c:layout>
      <c:lineChart>
        <c:grouping val="standard"/>
        <c:varyColors val="0"/>
        <c:ser>
          <c:idx val="0"/>
          <c:order val="0"/>
          <c:tx>
            <c:strRef>
              <c:f>Sheet1!$B$1</c:f>
              <c:strCache>
                <c:ptCount val="1"/>
                <c:pt idx="0">
                  <c:v>high oil and gas supply</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5.1239223629999993</c:v>
                </c:pt>
                <c:pt idx="10">
                  <c:v>5.0123291019999998</c:v>
                </c:pt>
                <c:pt idx="11">
                  <c:v>4.9737705079999994</c:v>
                </c:pt>
                <c:pt idx="12">
                  <c:v>4.9286777339999999</c:v>
                </c:pt>
                <c:pt idx="13">
                  <c:v>4.8617802729999999</c:v>
                </c:pt>
                <c:pt idx="14">
                  <c:v>4.8073593749999999</c:v>
                </c:pt>
                <c:pt idx="15">
                  <c:v>4.7123779299999997</c:v>
                </c:pt>
                <c:pt idx="16">
                  <c:v>4.7382890619999998</c:v>
                </c:pt>
                <c:pt idx="17">
                  <c:v>4.7383833009999998</c:v>
                </c:pt>
                <c:pt idx="18">
                  <c:v>4.725212891</c:v>
                </c:pt>
                <c:pt idx="19">
                  <c:v>4.7086738280000002</c:v>
                </c:pt>
                <c:pt idx="20">
                  <c:v>4.6835800780000003</c:v>
                </c:pt>
                <c:pt idx="21">
                  <c:v>4.6845170899999999</c:v>
                </c:pt>
                <c:pt idx="22">
                  <c:v>4.6877592770000005</c:v>
                </c:pt>
                <c:pt idx="23">
                  <c:v>4.6991284179999999</c:v>
                </c:pt>
                <c:pt idx="24">
                  <c:v>4.712401367</c:v>
                </c:pt>
                <c:pt idx="25">
                  <c:v>4.699653809</c:v>
                </c:pt>
                <c:pt idx="26">
                  <c:v>4.7262705079999998</c:v>
                </c:pt>
                <c:pt idx="27">
                  <c:v>4.7445664059999997</c:v>
                </c:pt>
                <c:pt idx="28">
                  <c:v>4.7651645509999998</c:v>
                </c:pt>
                <c:pt idx="29">
                  <c:v>4.78534375</c:v>
                </c:pt>
                <c:pt idx="30">
                  <c:v>4.7985449219999996</c:v>
                </c:pt>
                <c:pt idx="31">
                  <c:v>4.8127309569999994</c:v>
                </c:pt>
                <c:pt idx="32">
                  <c:v>4.8345317379999999</c:v>
                </c:pt>
                <c:pt idx="33">
                  <c:v>4.8552216799999997</c:v>
                </c:pt>
                <c:pt idx="34">
                  <c:v>4.8801166990000002</c:v>
                </c:pt>
                <c:pt idx="35">
                  <c:v>4.9073627929999999</c:v>
                </c:pt>
                <c:pt idx="36">
                  <c:v>4.9510527340000001</c:v>
                </c:pt>
                <c:pt idx="37">
                  <c:v>4.9795957030000002</c:v>
                </c:pt>
                <c:pt idx="38">
                  <c:v>5.0157016599999995</c:v>
                </c:pt>
                <c:pt idx="39">
                  <c:v>5.0579233400000003</c:v>
                </c:pt>
                <c:pt idx="40">
                  <c:v>5.0992993159999997</c:v>
                </c:pt>
              </c:numCache>
            </c:numRef>
          </c:val>
          <c:smooth val="0"/>
          <c:extLst xmlns:c16r2="http://schemas.microsoft.com/office/drawing/2015/06/chart">
            <c:ext xmlns:c16="http://schemas.microsoft.com/office/drawing/2014/chart" uri="{C3380CC4-5D6E-409C-BE32-E72D297353CC}">
              <c16:uniqueId val="{00000000-69ED-4A38-B5D9-0E3CDC6B0040}"/>
            </c:ext>
          </c:extLst>
        </c:ser>
        <c:ser>
          <c:idx val="2"/>
          <c:order val="1"/>
          <c:tx>
            <c:strRef>
              <c:f>Sheet1!$C$1</c:f>
              <c:strCache>
                <c:ptCount val="1"/>
                <c:pt idx="0">
                  <c:v>high macro</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5.1238007809999999</c:v>
                </c:pt>
                <c:pt idx="10">
                  <c:v>5.0064477539999999</c:v>
                </c:pt>
                <c:pt idx="11">
                  <c:v>4.9910258789999995</c:v>
                </c:pt>
                <c:pt idx="12">
                  <c:v>4.9802294920000003</c:v>
                </c:pt>
                <c:pt idx="13">
                  <c:v>4.9202495120000007</c:v>
                </c:pt>
                <c:pt idx="14">
                  <c:v>4.8922871089999997</c:v>
                </c:pt>
                <c:pt idx="15">
                  <c:v>4.8452822269999993</c:v>
                </c:pt>
                <c:pt idx="16">
                  <c:v>4.877684082</c:v>
                </c:pt>
                <c:pt idx="17">
                  <c:v>4.8547075199999998</c:v>
                </c:pt>
                <c:pt idx="18">
                  <c:v>4.8463051759999995</c:v>
                </c:pt>
                <c:pt idx="19">
                  <c:v>4.8399365230000004</c:v>
                </c:pt>
                <c:pt idx="20">
                  <c:v>4.8427514650000001</c:v>
                </c:pt>
                <c:pt idx="21">
                  <c:v>4.8589477539999999</c:v>
                </c:pt>
                <c:pt idx="22">
                  <c:v>4.8820278319999995</c:v>
                </c:pt>
                <c:pt idx="23">
                  <c:v>4.8956596680000004</c:v>
                </c:pt>
                <c:pt idx="24">
                  <c:v>4.9229858399999999</c:v>
                </c:pt>
                <c:pt idx="25">
                  <c:v>4.9311083980000001</c:v>
                </c:pt>
                <c:pt idx="26">
                  <c:v>4.9554633790000002</c:v>
                </c:pt>
                <c:pt idx="27">
                  <c:v>4.9952324219999999</c:v>
                </c:pt>
                <c:pt idx="28">
                  <c:v>5.0202446289999996</c:v>
                </c:pt>
                <c:pt idx="29">
                  <c:v>5.0361093749999997</c:v>
                </c:pt>
                <c:pt idx="30">
                  <c:v>5.0658466799999999</c:v>
                </c:pt>
                <c:pt idx="31">
                  <c:v>5.0999750979999998</c:v>
                </c:pt>
                <c:pt idx="32">
                  <c:v>5.1322744140000003</c:v>
                </c:pt>
                <c:pt idx="33">
                  <c:v>5.1811909180000004</c:v>
                </c:pt>
                <c:pt idx="34">
                  <c:v>5.2353041989999998</c:v>
                </c:pt>
                <c:pt idx="35">
                  <c:v>5.2858505859999996</c:v>
                </c:pt>
                <c:pt idx="36">
                  <c:v>5.3439892579999997</c:v>
                </c:pt>
                <c:pt idx="37">
                  <c:v>5.384781738</c:v>
                </c:pt>
                <c:pt idx="38">
                  <c:v>5.4343320310000003</c:v>
                </c:pt>
                <c:pt idx="39">
                  <c:v>5.4863212890000002</c:v>
                </c:pt>
                <c:pt idx="40">
                  <c:v>5.5422324219999997</c:v>
                </c:pt>
              </c:numCache>
            </c:numRef>
          </c:val>
          <c:smooth val="0"/>
          <c:extLst xmlns:c16r2="http://schemas.microsoft.com/office/drawing/2015/06/chart">
            <c:ext xmlns:c16="http://schemas.microsoft.com/office/drawing/2014/chart" uri="{C3380CC4-5D6E-409C-BE32-E72D297353CC}">
              <c16:uniqueId val="{00000001-69ED-4A38-B5D9-0E3CDC6B0040}"/>
            </c:ext>
          </c:extLst>
        </c:ser>
        <c:ser>
          <c:idx val="4"/>
          <c:order val="2"/>
          <c:tx>
            <c:strRef>
              <c:f>Sheet1!$D$1</c:f>
              <c:strCache>
                <c:ptCount val="1"/>
                <c:pt idx="0">
                  <c:v>high renewable cost</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5.1236088870000005</c:v>
                </c:pt>
                <c:pt idx="10">
                  <c:v>5.0036923829999997</c:v>
                </c:pt>
                <c:pt idx="11">
                  <c:v>4.970891602</c:v>
                </c:pt>
                <c:pt idx="12">
                  <c:v>4.9463916019999994</c:v>
                </c:pt>
                <c:pt idx="13">
                  <c:v>4.8726821290000002</c:v>
                </c:pt>
                <c:pt idx="14">
                  <c:v>4.8330761720000002</c:v>
                </c:pt>
                <c:pt idx="15">
                  <c:v>4.7887363279999997</c:v>
                </c:pt>
                <c:pt idx="16">
                  <c:v>4.8056083980000004</c:v>
                </c:pt>
                <c:pt idx="17">
                  <c:v>4.7847504879999994</c:v>
                </c:pt>
                <c:pt idx="18">
                  <c:v>4.7822539060000002</c:v>
                </c:pt>
                <c:pt idx="19">
                  <c:v>4.7853867189999999</c:v>
                </c:pt>
                <c:pt idx="20">
                  <c:v>4.7631347660000003</c:v>
                </c:pt>
                <c:pt idx="21">
                  <c:v>4.7601450199999995</c:v>
                </c:pt>
                <c:pt idx="22">
                  <c:v>4.7682119140000001</c:v>
                </c:pt>
                <c:pt idx="23">
                  <c:v>4.7669794920000008</c:v>
                </c:pt>
                <c:pt idx="24">
                  <c:v>4.7830131840000005</c:v>
                </c:pt>
                <c:pt idx="25">
                  <c:v>4.7775678710000005</c:v>
                </c:pt>
                <c:pt idx="26">
                  <c:v>4.7854604490000003</c:v>
                </c:pt>
                <c:pt idx="27">
                  <c:v>4.8050366210000002</c:v>
                </c:pt>
                <c:pt idx="28">
                  <c:v>4.8127485349999999</c:v>
                </c:pt>
                <c:pt idx="29">
                  <c:v>4.826415527</c:v>
                </c:pt>
                <c:pt idx="30">
                  <c:v>4.8427685549999993</c:v>
                </c:pt>
                <c:pt idx="31">
                  <c:v>4.8645825199999999</c:v>
                </c:pt>
                <c:pt idx="32">
                  <c:v>4.8881298829999995</c:v>
                </c:pt>
                <c:pt idx="33">
                  <c:v>4.916672363</c:v>
                </c:pt>
                <c:pt idx="34">
                  <c:v>4.9499531250000004</c:v>
                </c:pt>
                <c:pt idx="35">
                  <c:v>4.9839663090000004</c:v>
                </c:pt>
                <c:pt idx="36">
                  <c:v>5.0164487300000005</c:v>
                </c:pt>
                <c:pt idx="37">
                  <c:v>5.0525615230000005</c:v>
                </c:pt>
                <c:pt idx="38">
                  <c:v>5.0905117190000002</c:v>
                </c:pt>
                <c:pt idx="39">
                  <c:v>5.119984863</c:v>
                </c:pt>
                <c:pt idx="40">
                  <c:v>5.1541708980000003</c:v>
                </c:pt>
              </c:numCache>
            </c:numRef>
          </c:val>
          <c:smooth val="0"/>
          <c:extLst xmlns:c16r2="http://schemas.microsoft.com/office/drawing/2015/06/chart">
            <c:ext xmlns:c16="http://schemas.microsoft.com/office/drawing/2014/chart" uri="{C3380CC4-5D6E-409C-BE32-E72D297353CC}">
              <c16:uniqueId val="{00000002-69ED-4A38-B5D9-0E3CDC6B0040}"/>
            </c:ext>
          </c:extLst>
        </c:ser>
        <c:ser>
          <c:idx val="3"/>
          <c:order val="3"/>
          <c:tx>
            <c:strRef>
              <c:f>Sheet1!$E$1</c:f>
              <c:strCache>
                <c:ptCount val="1"/>
                <c:pt idx="0">
                  <c:v>low renewable cost</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5.1236337890000003</c:v>
                </c:pt>
                <c:pt idx="10">
                  <c:v>5.0037255859999998</c:v>
                </c:pt>
                <c:pt idx="11">
                  <c:v>4.9715156250000003</c:v>
                </c:pt>
                <c:pt idx="12">
                  <c:v>4.9232099609999995</c:v>
                </c:pt>
                <c:pt idx="13">
                  <c:v>4.8420400390000005</c:v>
                </c:pt>
                <c:pt idx="14">
                  <c:v>4.7858935549999995</c:v>
                </c:pt>
                <c:pt idx="15">
                  <c:v>4.6992128910000002</c:v>
                </c:pt>
                <c:pt idx="16">
                  <c:v>4.721266602</c:v>
                </c:pt>
                <c:pt idx="17">
                  <c:v>4.6849077150000005</c:v>
                </c:pt>
                <c:pt idx="18">
                  <c:v>4.6689013670000001</c:v>
                </c:pt>
                <c:pt idx="19">
                  <c:v>4.6535219730000001</c:v>
                </c:pt>
                <c:pt idx="20">
                  <c:v>4.6257255859999997</c:v>
                </c:pt>
                <c:pt idx="21">
                  <c:v>4.6181591799999993</c:v>
                </c:pt>
                <c:pt idx="22">
                  <c:v>4.6153251950000005</c:v>
                </c:pt>
                <c:pt idx="23">
                  <c:v>4.6129648440000004</c:v>
                </c:pt>
                <c:pt idx="24">
                  <c:v>4.6159340819999999</c:v>
                </c:pt>
                <c:pt idx="25">
                  <c:v>4.593771973</c:v>
                </c:pt>
                <c:pt idx="26">
                  <c:v>4.5791586909999999</c:v>
                </c:pt>
                <c:pt idx="27">
                  <c:v>4.5726005859999992</c:v>
                </c:pt>
                <c:pt idx="28">
                  <c:v>4.5596538090000003</c:v>
                </c:pt>
                <c:pt idx="29">
                  <c:v>4.5572255859999995</c:v>
                </c:pt>
                <c:pt idx="30">
                  <c:v>4.5745595699999999</c:v>
                </c:pt>
                <c:pt idx="31">
                  <c:v>4.5804853519999993</c:v>
                </c:pt>
                <c:pt idx="32">
                  <c:v>4.5895405270000005</c:v>
                </c:pt>
                <c:pt idx="33">
                  <c:v>4.6002236329999997</c:v>
                </c:pt>
                <c:pt idx="34">
                  <c:v>4.6094941409999999</c:v>
                </c:pt>
                <c:pt idx="35">
                  <c:v>4.6291474609999996</c:v>
                </c:pt>
                <c:pt idx="36">
                  <c:v>4.6418334960000003</c:v>
                </c:pt>
                <c:pt idx="37">
                  <c:v>4.6555781249999999</c:v>
                </c:pt>
                <c:pt idx="38">
                  <c:v>4.6697226560000002</c:v>
                </c:pt>
                <c:pt idx="39">
                  <c:v>4.6837797849999996</c:v>
                </c:pt>
                <c:pt idx="40">
                  <c:v>4.6913344729999995</c:v>
                </c:pt>
              </c:numCache>
            </c:numRef>
          </c:val>
          <c:smooth val="0"/>
          <c:extLst xmlns:c16r2="http://schemas.microsoft.com/office/drawing/2015/06/chart">
            <c:ext xmlns:c16="http://schemas.microsoft.com/office/drawing/2014/chart" uri="{C3380CC4-5D6E-409C-BE32-E72D297353CC}">
              <c16:uniqueId val="{00000003-69ED-4A38-B5D9-0E3CDC6B0040}"/>
            </c:ext>
          </c:extLst>
        </c:ser>
        <c:ser>
          <c:idx val="6"/>
          <c:order val="4"/>
          <c:tx>
            <c:strRef>
              <c:f>Sheet1!$F$1</c:f>
              <c:strCache>
                <c:ptCount val="1"/>
                <c:pt idx="0">
                  <c:v>low oil and gas supply</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5.1237255859999999</c:v>
                </c:pt>
                <c:pt idx="10">
                  <c:v>4.9835000000000003</c:v>
                </c:pt>
                <c:pt idx="11">
                  <c:v>4.9878720700000008</c:v>
                </c:pt>
                <c:pt idx="12">
                  <c:v>4.928729004</c:v>
                </c:pt>
                <c:pt idx="13">
                  <c:v>4.849587402</c:v>
                </c:pt>
                <c:pt idx="14">
                  <c:v>4.7981928710000004</c:v>
                </c:pt>
                <c:pt idx="15">
                  <c:v>4.7358022460000004</c:v>
                </c:pt>
                <c:pt idx="16">
                  <c:v>4.7017788090000003</c:v>
                </c:pt>
                <c:pt idx="17">
                  <c:v>4.649416016</c:v>
                </c:pt>
                <c:pt idx="18">
                  <c:v>4.6058686519999998</c:v>
                </c:pt>
                <c:pt idx="19">
                  <c:v>4.5752739259999995</c:v>
                </c:pt>
                <c:pt idx="20">
                  <c:v>4.5512011719999999</c:v>
                </c:pt>
                <c:pt idx="21">
                  <c:v>4.5191054690000003</c:v>
                </c:pt>
                <c:pt idx="22">
                  <c:v>4.5017514649999999</c:v>
                </c:pt>
                <c:pt idx="23">
                  <c:v>4.4935258789999999</c:v>
                </c:pt>
                <c:pt idx="24">
                  <c:v>4.4967104490000001</c:v>
                </c:pt>
                <c:pt idx="25">
                  <c:v>4.4875585940000002</c:v>
                </c:pt>
                <c:pt idx="26">
                  <c:v>4.493407715</c:v>
                </c:pt>
                <c:pt idx="27">
                  <c:v>4.5002348629999993</c:v>
                </c:pt>
                <c:pt idx="28">
                  <c:v>4.5088486329999995</c:v>
                </c:pt>
                <c:pt idx="29">
                  <c:v>4.5145468749999997</c:v>
                </c:pt>
                <c:pt idx="30">
                  <c:v>4.515603027</c:v>
                </c:pt>
                <c:pt idx="31">
                  <c:v>4.5146147460000003</c:v>
                </c:pt>
                <c:pt idx="32">
                  <c:v>4.5167485349999996</c:v>
                </c:pt>
                <c:pt idx="33">
                  <c:v>4.5197304689999998</c:v>
                </c:pt>
                <c:pt idx="34">
                  <c:v>4.535437988</c:v>
                </c:pt>
                <c:pt idx="35">
                  <c:v>4.549129883</c:v>
                </c:pt>
                <c:pt idx="36">
                  <c:v>4.5693124999999997</c:v>
                </c:pt>
                <c:pt idx="37">
                  <c:v>4.5753369140000002</c:v>
                </c:pt>
                <c:pt idx="38">
                  <c:v>4.5873188479999998</c:v>
                </c:pt>
                <c:pt idx="39">
                  <c:v>4.6047089840000002</c:v>
                </c:pt>
                <c:pt idx="40">
                  <c:v>4.6199941410000003</c:v>
                </c:pt>
              </c:numCache>
            </c:numRef>
          </c:val>
          <c:smooth val="0"/>
          <c:extLst xmlns:c16r2="http://schemas.microsoft.com/office/drawing/2015/06/chart">
            <c:ext xmlns:c16="http://schemas.microsoft.com/office/drawing/2014/chart" uri="{C3380CC4-5D6E-409C-BE32-E72D297353CC}">
              <c16:uniqueId val="{00000004-69ED-4A38-B5D9-0E3CDC6B0040}"/>
            </c:ext>
          </c:extLst>
        </c:ser>
        <c:ser>
          <c:idx val="7"/>
          <c:order val="5"/>
          <c:tx>
            <c:strRef>
              <c:f>Sheet1!$G$1</c:f>
              <c:strCache>
                <c:ptCount val="1"/>
                <c:pt idx="0">
                  <c:v>low macro</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Sheet1!$G$2:$G$42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5.1237812500000004</c:v>
                </c:pt>
                <c:pt idx="10">
                  <c:v>4.9979316410000001</c:v>
                </c:pt>
                <c:pt idx="11">
                  <c:v>4.9201762699999998</c:v>
                </c:pt>
                <c:pt idx="12">
                  <c:v>4.8517485349999996</c:v>
                </c:pt>
                <c:pt idx="13">
                  <c:v>4.7390986329999993</c:v>
                </c:pt>
                <c:pt idx="14">
                  <c:v>4.6650854490000002</c:v>
                </c:pt>
                <c:pt idx="15">
                  <c:v>4.5687675780000001</c:v>
                </c:pt>
                <c:pt idx="16">
                  <c:v>4.5815424800000004</c:v>
                </c:pt>
                <c:pt idx="17">
                  <c:v>4.5321206050000002</c:v>
                </c:pt>
                <c:pt idx="18">
                  <c:v>4.518312012</c:v>
                </c:pt>
                <c:pt idx="19">
                  <c:v>4.4974492189999999</c:v>
                </c:pt>
                <c:pt idx="20">
                  <c:v>4.4640024409999999</c:v>
                </c:pt>
                <c:pt idx="21">
                  <c:v>4.4511821290000002</c:v>
                </c:pt>
                <c:pt idx="22">
                  <c:v>4.4335810549999994</c:v>
                </c:pt>
                <c:pt idx="23">
                  <c:v>4.4256806640000006</c:v>
                </c:pt>
                <c:pt idx="24">
                  <c:v>4.4353027339999995</c:v>
                </c:pt>
                <c:pt idx="25">
                  <c:v>4.4082470700000007</c:v>
                </c:pt>
                <c:pt idx="26">
                  <c:v>4.3856586909999997</c:v>
                </c:pt>
                <c:pt idx="27">
                  <c:v>4.3848203119999996</c:v>
                </c:pt>
                <c:pt idx="28">
                  <c:v>4.3739355470000003</c:v>
                </c:pt>
                <c:pt idx="29">
                  <c:v>4.3512016600000001</c:v>
                </c:pt>
                <c:pt idx="30">
                  <c:v>4.3448876950000006</c:v>
                </c:pt>
                <c:pt idx="31">
                  <c:v>4.3354663090000001</c:v>
                </c:pt>
                <c:pt idx="32">
                  <c:v>4.3284824220000004</c:v>
                </c:pt>
                <c:pt idx="33">
                  <c:v>4.3253842770000004</c:v>
                </c:pt>
                <c:pt idx="34">
                  <c:v>4.3187509769999997</c:v>
                </c:pt>
                <c:pt idx="35">
                  <c:v>4.3193525390000005</c:v>
                </c:pt>
                <c:pt idx="36">
                  <c:v>4.3347138670000005</c:v>
                </c:pt>
                <c:pt idx="37">
                  <c:v>4.3364965819999997</c:v>
                </c:pt>
                <c:pt idx="38">
                  <c:v>4.3510727539999996</c:v>
                </c:pt>
                <c:pt idx="39">
                  <c:v>4.3652949220000004</c:v>
                </c:pt>
                <c:pt idx="40">
                  <c:v>4.3761235349999996</c:v>
                </c:pt>
              </c:numCache>
            </c:numRef>
          </c:val>
          <c:smooth val="0"/>
          <c:extLst xmlns:c16r2="http://schemas.microsoft.com/office/drawing/2015/06/chart">
            <c:ext xmlns:c16="http://schemas.microsoft.com/office/drawing/2014/chart" uri="{C3380CC4-5D6E-409C-BE32-E72D297353CC}">
              <c16:uniqueId val="{00000005-69ED-4A38-B5D9-0E3CDC6B0040}"/>
            </c:ext>
          </c:extLst>
        </c:ser>
        <c:ser>
          <c:idx val="5"/>
          <c:order val="6"/>
          <c:tx>
            <c:strRef>
              <c:f>Sheet1!$H$1</c:f>
              <c:strCache>
                <c:ptCount val="1"/>
                <c:pt idx="0">
                  <c:v>low oil price</c:v>
                </c:pt>
              </c:strCache>
            </c:strRef>
          </c:tx>
          <c:spPr>
            <a:ln w="22225" cap="rnd">
              <a:solidFill>
                <a:srgbClr val="E3A5AC"/>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Sheet1!$H$2:$H$42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5.1243251949999999</c:v>
                </c:pt>
                <c:pt idx="10">
                  <c:v>4.9701801759999995</c:v>
                </c:pt>
                <c:pt idx="11">
                  <c:v>4.9312592770000006</c:v>
                </c:pt>
                <c:pt idx="12">
                  <c:v>4.8761689450000008</c:v>
                </c:pt>
                <c:pt idx="13">
                  <c:v>4.8000185549999994</c:v>
                </c:pt>
                <c:pt idx="14">
                  <c:v>4.7656674800000003</c:v>
                </c:pt>
                <c:pt idx="15">
                  <c:v>4.7096967770000004</c:v>
                </c:pt>
                <c:pt idx="16">
                  <c:v>4.7329501949999999</c:v>
                </c:pt>
                <c:pt idx="17">
                  <c:v>4.7162211909999998</c:v>
                </c:pt>
                <c:pt idx="18">
                  <c:v>4.7023627929999998</c:v>
                </c:pt>
                <c:pt idx="19">
                  <c:v>4.6966982420000001</c:v>
                </c:pt>
                <c:pt idx="20">
                  <c:v>4.6706894529999996</c:v>
                </c:pt>
                <c:pt idx="21">
                  <c:v>4.6694873049999996</c:v>
                </c:pt>
                <c:pt idx="22">
                  <c:v>4.6815131839999999</c:v>
                </c:pt>
                <c:pt idx="23">
                  <c:v>4.701978027</c:v>
                </c:pt>
                <c:pt idx="24">
                  <c:v>4.7225063479999996</c:v>
                </c:pt>
                <c:pt idx="25">
                  <c:v>4.7234287109999995</c:v>
                </c:pt>
                <c:pt idx="26">
                  <c:v>4.7454350590000001</c:v>
                </c:pt>
                <c:pt idx="27">
                  <c:v>4.7559521480000004</c:v>
                </c:pt>
                <c:pt idx="28">
                  <c:v>4.7776274409999999</c:v>
                </c:pt>
                <c:pt idx="29">
                  <c:v>4.7953999019999998</c:v>
                </c:pt>
                <c:pt idx="30">
                  <c:v>4.8062602539999997</c:v>
                </c:pt>
                <c:pt idx="31">
                  <c:v>4.8136547849999998</c:v>
                </c:pt>
                <c:pt idx="32">
                  <c:v>4.8311875000000004</c:v>
                </c:pt>
                <c:pt idx="33">
                  <c:v>4.847282227</c:v>
                </c:pt>
                <c:pt idx="34">
                  <c:v>4.8690688479999995</c:v>
                </c:pt>
                <c:pt idx="35">
                  <c:v>4.893328125</c:v>
                </c:pt>
                <c:pt idx="36">
                  <c:v>4.931079102</c:v>
                </c:pt>
                <c:pt idx="37">
                  <c:v>4.9621455079999999</c:v>
                </c:pt>
                <c:pt idx="38">
                  <c:v>4.9925693359999999</c:v>
                </c:pt>
                <c:pt idx="39">
                  <c:v>5.0338237299999999</c:v>
                </c:pt>
                <c:pt idx="40">
                  <c:v>5.0857143550000004</c:v>
                </c:pt>
              </c:numCache>
            </c:numRef>
          </c:val>
          <c:smooth val="0"/>
          <c:extLst xmlns:c16r2="http://schemas.microsoft.com/office/drawing/2015/06/chart">
            <c:ext xmlns:c16="http://schemas.microsoft.com/office/drawing/2014/chart" uri="{C3380CC4-5D6E-409C-BE32-E72D297353CC}">
              <c16:uniqueId val="{00000006-69ED-4A38-B5D9-0E3CDC6B0040}"/>
            </c:ext>
          </c:extLst>
        </c:ser>
        <c:ser>
          <c:idx val="1"/>
          <c:order val="7"/>
          <c:tx>
            <c:strRef>
              <c:f>Sheet1!$I$1</c:f>
              <c:strCache>
                <c:ptCount val="1"/>
                <c:pt idx="0">
                  <c:v>high oil price</c:v>
                </c:pt>
              </c:strCache>
            </c:strRef>
          </c:tx>
          <c:spPr>
            <a:ln w="22225" cap="rnd">
              <a:solidFill>
                <a:srgbClr val="7A263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Sheet1!$I$2:$I$42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5.1235639650000007</c:v>
                </c:pt>
                <c:pt idx="10">
                  <c:v>5.0221835940000004</c:v>
                </c:pt>
                <c:pt idx="11">
                  <c:v>5.0152709959999999</c:v>
                </c:pt>
                <c:pt idx="12">
                  <c:v>4.9810678710000005</c:v>
                </c:pt>
                <c:pt idx="13">
                  <c:v>4.9404145509999999</c:v>
                </c:pt>
                <c:pt idx="14">
                  <c:v>4.8771933589999996</c:v>
                </c:pt>
                <c:pt idx="15">
                  <c:v>4.791145996</c:v>
                </c:pt>
                <c:pt idx="16">
                  <c:v>4.7662944340000006</c:v>
                </c:pt>
                <c:pt idx="17">
                  <c:v>4.7014028319999994</c:v>
                </c:pt>
                <c:pt idx="18">
                  <c:v>4.6471738279999997</c:v>
                </c:pt>
                <c:pt idx="19">
                  <c:v>4.593921387</c:v>
                </c:pt>
                <c:pt idx="20">
                  <c:v>4.5753710940000003</c:v>
                </c:pt>
                <c:pt idx="21">
                  <c:v>4.5664799800000004</c:v>
                </c:pt>
                <c:pt idx="22">
                  <c:v>4.5594633789999994</c:v>
                </c:pt>
                <c:pt idx="23">
                  <c:v>4.5709013670000003</c:v>
                </c:pt>
                <c:pt idx="24">
                  <c:v>4.5721254879999993</c:v>
                </c:pt>
                <c:pt idx="25">
                  <c:v>4.5347363280000001</c:v>
                </c:pt>
                <c:pt idx="26">
                  <c:v>4.5232548829999999</c:v>
                </c:pt>
                <c:pt idx="27">
                  <c:v>4.4682280270000003</c:v>
                </c:pt>
                <c:pt idx="28">
                  <c:v>4.4432456050000004</c:v>
                </c:pt>
                <c:pt idx="29">
                  <c:v>4.4298271480000002</c:v>
                </c:pt>
                <c:pt idx="30">
                  <c:v>4.4177519529999998</c:v>
                </c:pt>
                <c:pt idx="31">
                  <c:v>4.4027709960000001</c:v>
                </c:pt>
                <c:pt idx="32">
                  <c:v>4.39194043</c:v>
                </c:pt>
                <c:pt idx="33">
                  <c:v>4.4001137699999999</c:v>
                </c:pt>
                <c:pt idx="34">
                  <c:v>4.4081386719999998</c:v>
                </c:pt>
                <c:pt idx="35">
                  <c:v>4.4131928710000006</c:v>
                </c:pt>
                <c:pt idx="36">
                  <c:v>4.439713867</c:v>
                </c:pt>
                <c:pt idx="37">
                  <c:v>4.4483237300000003</c:v>
                </c:pt>
                <c:pt idx="38">
                  <c:v>4.4634248049999998</c:v>
                </c:pt>
                <c:pt idx="39">
                  <c:v>4.4865810549999994</c:v>
                </c:pt>
                <c:pt idx="40">
                  <c:v>4.514386719</c:v>
                </c:pt>
              </c:numCache>
            </c:numRef>
          </c:val>
          <c:smooth val="0"/>
          <c:extLst xmlns:c16r2="http://schemas.microsoft.com/office/drawing/2015/06/chart">
            <c:ext xmlns:c16="http://schemas.microsoft.com/office/drawing/2014/chart" uri="{C3380CC4-5D6E-409C-BE32-E72D297353CC}">
              <c16:uniqueId val="{00000007-69ED-4A38-B5D9-0E3CDC6B0040}"/>
            </c:ext>
          </c:extLst>
        </c:ser>
        <c:ser>
          <c:idx val="8"/>
          <c:order val="8"/>
          <c:tx>
            <c:strRef>
              <c:f>Sheet1!$J$1</c:f>
              <c:strCache>
                <c:ptCount val="1"/>
                <c:pt idx="0">
                  <c:v>Reference</c:v>
                </c:pt>
              </c:strCache>
            </c:strRef>
          </c:tx>
          <c:spPr>
            <a:ln w="22225"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Sheet1!$J$2:$J$42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5.1230126950000008</c:v>
                </c:pt>
                <c:pt idx="10">
                  <c:v>4.9929062499999999</c:v>
                </c:pt>
                <c:pt idx="11">
                  <c:v>4.9572114259999998</c:v>
                </c:pt>
                <c:pt idx="12">
                  <c:v>4.9085102539999994</c:v>
                </c:pt>
                <c:pt idx="13">
                  <c:v>4.8367333980000007</c:v>
                </c:pt>
                <c:pt idx="14">
                  <c:v>4.7963847660000001</c:v>
                </c:pt>
                <c:pt idx="15">
                  <c:v>4.732554199</c:v>
                </c:pt>
                <c:pt idx="16">
                  <c:v>4.755107422</c:v>
                </c:pt>
                <c:pt idx="17">
                  <c:v>4.7241562500000001</c:v>
                </c:pt>
                <c:pt idx="18">
                  <c:v>4.7075551759999996</c:v>
                </c:pt>
                <c:pt idx="19">
                  <c:v>4.6939096679999999</c:v>
                </c:pt>
                <c:pt idx="20">
                  <c:v>4.6739082029999999</c:v>
                </c:pt>
                <c:pt idx="21">
                  <c:v>4.6705336909999993</c:v>
                </c:pt>
                <c:pt idx="22">
                  <c:v>4.6747963870000007</c:v>
                </c:pt>
                <c:pt idx="23">
                  <c:v>4.6835224609999999</c:v>
                </c:pt>
                <c:pt idx="24">
                  <c:v>4.6982753910000001</c:v>
                </c:pt>
                <c:pt idx="25">
                  <c:v>4.6914565430000001</c:v>
                </c:pt>
                <c:pt idx="26">
                  <c:v>4.6851386719999999</c:v>
                </c:pt>
                <c:pt idx="27">
                  <c:v>4.6947324220000004</c:v>
                </c:pt>
                <c:pt idx="28">
                  <c:v>4.6952475590000002</c:v>
                </c:pt>
                <c:pt idx="29">
                  <c:v>4.7005424800000002</c:v>
                </c:pt>
                <c:pt idx="30">
                  <c:v>4.71501123</c:v>
                </c:pt>
                <c:pt idx="31">
                  <c:v>4.7279946289999994</c:v>
                </c:pt>
                <c:pt idx="32">
                  <c:v>4.7386254879999994</c:v>
                </c:pt>
                <c:pt idx="33">
                  <c:v>4.7530346680000006</c:v>
                </c:pt>
                <c:pt idx="34">
                  <c:v>4.7665307620000004</c:v>
                </c:pt>
                <c:pt idx="35">
                  <c:v>4.7818271480000005</c:v>
                </c:pt>
                <c:pt idx="36">
                  <c:v>4.8068945310000002</c:v>
                </c:pt>
                <c:pt idx="37">
                  <c:v>4.8340058589999995</c:v>
                </c:pt>
                <c:pt idx="38">
                  <c:v>4.8645053709999999</c:v>
                </c:pt>
                <c:pt idx="39">
                  <c:v>4.892406738</c:v>
                </c:pt>
                <c:pt idx="40">
                  <c:v>4.9219272460000001</c:v>
                </c:pt>
              </c:numCache>
            </c:numRef>
          </c:val>
          <c:smooth val="0"/>
          <c:extLst xmlns:c16r2="http://schemas.microsoft.com/office/drawing/2015/06/chart">
            <c:ext xmlns:c16="http://schemas.microsoft.com/office/drawing/2014/chart" uri="{C3380CC4-5D6E-409C-BE32-E72D297353CC}">
              <c16:uniqueId val="{00000008-69ED-4A38-B5D9-0E3CDC6B0040}"/>
            </c:ext>
          </c:extLst>
        </c:ser>
        <c:dLbls>
          <c:showLegendKey val="0"/>
          <c:showVal val="0"/>
          <c:showCatName val="0"/>
          <c:showSerName val="0"/>
          <c:showPercent val="0"/>
          <c:showBubbleSize val="0"/>
        </c:dLbls>
        <c:smooth val="0"/>
        <c:axId val="-651753696"/>
        <c:axId val="-651760768"/>
      </c:lineChart>
      <c:catAx>
        <c:axId val="-651753696"/>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0768"/>
        <c:crosses val="autoZero"/>
        <c:auto val="1"/>
        <c:lblAlgn val="ctr"/>
        <c:lblOffset val="100"/>
        <c:tickLblSkip val="10"/>
        <c:tickMarkSkip val="10"/>
        <c:noMultiLvlLbl val="0"/>
      </c:catAx>
      <c:valAx>
        <c:axId val="-65176076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53696"/>
        <c:crossesAt val="1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7905163060310636"/>
          <c:w val="0.77613002437732093"/>
          <c:h val="0.71331437740154535"/>
        </c:manualLayout>
      </c:layout>
      <c:lineChart>
        <c:grouping val="standard"/>
        <c:varyColors val="0"/>
        <c:ser>
          <c:idx val="0"/>
          <c:order val="0"/>
          <c:tx>
            <c:strRef>
              <c:f>Sheet1!$B$1</c:f>
              <c:strCache>
                <c:ptCount val="1"/>
                <c:pt idx="0">
                  <c:v>low oil price</c:v>
                </c:pt>
              </c:strCache>
            </c:strRef>
          </c:tx>
          <c:spPr>
            <a:ln w="22225" cap="rnd">
              <a:solidFill>
                <a:srgbClr val="E3A5AC"/>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1.8428549999999999</c:v>
                </c:pt>
                <c:pt idx="1">
                  <c:v>1.808951</c:v>
                </c:pt>
                <c:pt idx="2">
                  <c:v>1.7734269999999999</c:v>
                </c:pt>
                <c:pt idx="3">
                  <c:v>1.7963520000000002</c:v>
                </c:pt>
                <c:pt idx="4">
                  <c:v>1.814905</c:v>
                </c:pt>
                <c:pt idx="5">
                  <c:v>1.8388370000000001</c:v>
                </c:pt>
                <c:pt idx="6">
                  <c:v>1.8709639999999998</c:v>
                </c:pt>
                <c:pt idx="7">
                  <c:v>1.8875060000000001</c:v>
                </c:pt>
                <c:pt idx="8">
                  <c:v>1.915203</c:v>
                </c:pt>
                <c:pt idx="9">
                  <c:v>1.8906313479999999</c:v>
                </c:pt>
                <c:pt idx="10">
                  <c:v>1.861352417</c:v>
                </c:pt>
                <c:pt idx="11">
                  <c:v>1.851646729</c:v>
                </c:pt>
                <c:pt idx="12">
                  <c:v>1.837725952</c:v>
                </c:pt>
                <c:pt idx="13">
                  <c:v>1.8122779539999998</c:v>
                </c:pt>
                <c:pt idx="14">
                  <c:v>1.7918828120000001</c:v>
                </c:pt>
                <c:pt idx="15">
                  <c:v>1.773496948</c:v>
                </c:pt>
                <c:pt idx="16">
                  <c:v>1.758797607</c:v>
                </c:pt>
                <c:pt idx="17">
                  <c:v>1.7448662109999999</c:v>
                </c:pt>
                <c:pt idx="18">
                  <c:v>1.7325578610000001</c:v>
                </c:pt>
                <c:pt idx="19">
                  <c:v>1.7225971680000001</c:v>
                </c:pt>
                <c:pt idx="20">
                  <c:v>1.7126030270000001</c:v>
                </c:pt>
                <c:pt idx="21">
                  <c:v>1.706202515</c:v>
                </c:pt>
                <c:pt idx="22">
                  <c:v>1.7010446779999999</c:v>
                </c:pt>
                <c:pt idx="23">
                  <c:v>1.699306641</c:v>
                </c:pt>
                <c:pt idx="24">
                  <c:v>1.6981369629999998</c:v>
                </c:pt>
                <c:pt idx="25">
                  <c:v>1.6981741939999999</c:v>
                </c:pt>
                <c:pt idx="26">
                  <c:v>1.7036143799999999</c:v>
                </c:pt>
                <c:pt idx="27">
                  <c:v>1.7042863769999999</c:v>
                </c:pt>
                <c:pt idx="28">
                  <c:v>1.709644897</c:v>
                </c:pt>
                <c:pt idx="29">
                  <c:v>1.7165649410000001</c:v>
                </c:pt>
                <c:pt idx="30">
                  <c:v>1.7219552</c:v>
                </c:pt>
                <c:pt idx="31">
                  <c:v>1.7274827880000001</c:v>
                </c:pt>
                <c:pt idx="32">
                  <c:v>1.7355211179999999</c:v>
                </c:pt>
                <c:pt idx="33">
                  <c:v>1.7457520750000002</c:v>
                </c:pt>
                <c:pt idx="34">
                  <c:v>1.758524048</c:v>
                </c:pt>
                <c:pt idx="35">
                  <c:v>1.774540649</c:v>
                </c:pt>
                <c:pt idx="36">
                  <c:v>1.7912387699999999</c:v>
                </c:pt>
                <c:pt idx="37">
                  <c:v>1.8163012699999999</c:v>
                </c:pt>
                <c:pt idx="38">
                  <c:v>1.8311116939999998</c:v>
                </c:pt>
                <c:pt idx="39">
                  <c:v>1.8511656490000001</c:v>
                </c:pt>
                <c:pt idx="40">
                  <c:v>1.8735379640000001</c:v>
                </c:pt>
              </c:numCache>
            </c:numRef>
          </c:val>
          <c:smooth val="0"/>
          <c:extLst xmlns:c16r2="http://schemas.microsoft.com/office/drawing/2015/06/chart">
            <c:ext xmlns:c16="http://schemas.microsoft.com/office/drawing/2014/chart" uri="{C3380CC4-5D6E-409C-BE32-E72D297353CC}">
              <c16:uniqueId val="{00000000-9512-423D-87E0-96196018F710}"/>
            </c:ext>
          </c:extLst>
        </c:ser>
        <c:ser>
          <c:idx val="1"/>
          <c:order val="1"/>
          <c:tx>
            <c:strRef>
              <c:f>Sheet1!$C$1</c:f>
              <c:strCache>
                <c:ptCount val="1"/>
                <c:pt idx="0">
                  <c:v>high oil price</c:v>
                </c:pt>
              </c:strCache>
            </c:strRef>
          </c:tx>
          <c:spPr>
            <a:ln w="22225" cap="rnd">
              <a:solidFill>
                <a:srgbClr val="7A263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1.8428549999999999</c:v>
                </c:pt>
                <c:pt idx="1">
                  <c:v>1.808951</c:v>
                </c:pt>
                <c:pt idx="2">
                  <c:v>1.7734269999999999</c:v>
                </c:pt>
                <c:pt idx="3">
                  <c:v>1.7963520000000002</c:v>
                </c:pt>
                <c:pt idx="4">
                  <c:v>1.814905</c:v>
                </c:pt>
                <c:pt idx="5">
                  <c:v>1.8388370000000001</c:v>
                </c:pt>
                <c:pt idx="6">
                  <c:v>1.8709639999999998</c:v>
                </c:pt>
                <c:pt idx="7">
                  <c:v>1.8875060000000001</c:v>
                </c:pt>
                <c:pt idx="8">
                  <c:v>1.915203</c:v>
                </c:pt>
                <c:pt idx="9">
                  <c:v>1.8893903809999999</c:v>
                </c:pt>
                <c:pt idx="10">
                  <c:v>1.8617841800000001</c:v>
                </c:pt>
                <c:pt idx="11">
                  <c:v>1.8568925779999998</c:v>
                </c:pt>
                <c:pt idx="12">
                  <c:v>1.8536678469999999</c:v>
                </c:pt>
                <c:pt idx="13">
                  <c:v>1.8472132570000002</c:v>
                </c:pt>
                <c:pt idx="14">
                  <c:v>1.824378662</c:v>
                </c:pt>
                <c:pt idx="15">
                  <c:v>1.795176758</c:v>
                </c:pt>
                <c:pt idx="16">
                  <c:v>1.765334961</c:v>
                </c:pt>
                <c:pt idx="17">
                  <c:v>1.732680054</c:v>
                </c:pt>
                <c:pt idx="18">
                  <c:v>1.7032829589999998</c:v>
                </c:pt>
                <c:pt idx="19">
                  <c:v>1.676371826</c:v>
                </c:pt>
                <c:pt idx="20">
                  <c:v>1.6608083499999999</c:v>
                </c:pt>
                <c:pt idx="21">
                  <c:v>1.6446253660000001</c:v>
                </c:pt>
                <c:pt idx="22">
                  <c:v>1.6257856449999999</c:v>
                </c:pt>
                <c:pt idx="23">
                  <c:v>1.613463257</c:v>
                </c:pt>
                <c:pt idx="24">
                  <c:v>1.594407715</c:v>
                </c:pt>
                <c:pt idx="25">
                  <c:v>1.5696230470000001</c:v>
                </c:pt>
                <c:pt idx="26">
                  <c:v>1.550578003</c:v>
                </c:pt>
                <c:pt idx="27">
                  <c:v>1.527855347</c:v>
                </c:pt>
                <c:pt idx="28">
                  <c:v>1.5120876459999999</c:v>
                </c:pt>
                <c:pt idx="29">
                  <c:v>1.499025635</c:v>
                </c:pt>
                <c:pt idx="30">
                  <c:v>1.489303101</c:v>
                </c:pt>
                <c:pt idx="31">
                  <c:v>1.475919067</c:v>
                </c:pt>
                <c:pt idx="32">
                  <c:v>1.4677028809999999</c:v>
                </c:pt>
                <c:pt idx="33">
                  <c:v>1.4631165770000001</c:v>
                </c:pt>
                <c:pt idx="34">
                  <c:v>1.46191333</c:v>
                </c:pt>
                <c:pt idx="35">
                  <c:v>1.462749023</c:v>
                </c:pt>
                <c:pt idx="36">
                  <c:v>1.4672840579999999</c:v>
                </c:pt>
                <c:pt idx="37">
                  <c:v>1.472219849</c:v>
                </c:pt>
                <c:pt idx="38">
                  <c:v>1.476919678</c:v>
                </c:pt>
                <c:pt idx="39">
                  <c:v>1.4853222659999998</c:v>
                </c:pt>
                <c:pt idx="40">
                  <c:v>1.494823486</c:v>
                </c:pt>
              </c:numCache>
            </c:numRef>
          </c:val>
          <c:smooth val="0"/>
          <c:extLst xmlns:c16r2="http://schemas.microsoft.com/office/drawing/2015/06/chart">
            <c:ext xmlns:c16="http://schemas.microsoft.com/office/drawing/2014/chart" uri="{C3380CC4-5D6E-409C-BE32-E72D297353CC}">
              <c16:uniqueId val="{00000001-9512-423D-87E0-96196018F710}"/>
            </c:ext>
          </c:extLst>
        </c:ser>
        <c:ser>
          <c:idx val="2"/>
          <c:order val="2"/>
          <c:tx>
            <c:strRef>
              <c:f>Sheet1!$D$1</c:f>
              <c:strCache>
                <c:ptCount val="1"/>
                <c:pt idx="0">
                  <c:v>Reference</c:v>
                </c:pt>
              </c:strCache>
            </c:strRef>
          </c:tx>
          <c:spPr>
            <a:ln w="22225"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1.8428549999999999</c:v>
                </c:pt>
                <c:pt idx="1">
                  <c:v>1.808951</c:v>
                </c:pt>
                <c:pt idx="2">
                  <c:v>1.7734269999999999</c:v>
                </c:pt>
                <c:pt idx="3">
                  <c:v>1.7963520000000002</c:v>
                </c:pt>
                <c:pt idx="4">
                  <c:v>1.814905</c:v>
                </c:pt>
                <c:pt idx="5">
                  <c:v>1.8388370000000001</c:v>
                </c:pt>
                <c:pt idx="6">
                  <c:v>1.8709639999999998</c:v>
                </c:pt>
                <c:pt idx="7">
                  <c:v>1.8875060000000001</c:v>
                </c:pt>
                <c:pt idx="8">
                  <c:v>1.915203</c:v>
                </c:pt>
                <c:pt idx="9">
                  <c:v>1.8896730959999999</c:v>
                </c:pt>
                <c:pt idx="10">
                  <c:v>1.8675092770000001</c:v>
                </c:pt>
                <c:pt idx="11">
                  <c:v>1.847418091</c:v>
                </c:pt>
                <c:pt idx="12">
                  <c:v>1.8326495359999999</c:v>
                </c:pt>
                <c:pt idx="13">
                  <c:v>1.8179932859999999</c:v>
                </c:pt>
                <c:pt idx="14">
                  <c:v>1.7945520019999999</c:v>
                </c:pt>
                <c:pt idx="15">
                  <c:v>1.7699025879999999</c:v>
                </c:pt>
                <c:pt idx="16">
                  <c:v>1.749152466</c:v>
                </c:pt>
                <c:pt idx="17">
                  <c:v>1.7319936520000001</c:v>
                </c:pt>
                <c:pt idx="18">
                  <c:v>1.7125252689999999</c:v>
                </c:pt>
                <c:pt idx="19">
                  <c:v>1.6999232179999999</c:v>
                </c:pt>
                <c:pt idx="20">
                  <c:v>1.6923491209999999</c:v>
                </c:pt>
                <c:pt idx="21">
                  <c:v>1.6838583980000001</c:v>
                </c:pt>
                <c:pt idx="22">
                  <c:v>1.675671753</c:v>
                </c:pt>
                <c:pt idx="23">
                  <c:v>1.668005615</c:v>
                </c:pt>
                <c:pt idx="24">
                  <c:v>1.662337891</c:v>
                </c:pt>
                <c:pt idx="25">
                  <c:v>1.656400879</c:v>
                </c:pt>
                <c:pt idx="26">
                  <c:v>1.648706177</c:v>
                </c:pt>
                <c:pt idx="27">
                  <c:v>1.646373047</c:v>
                </c:pt>
                <c:pt idx="28">
                  <c:v>1.643992554</c:v>
                </c:pt>
                <c:pt idx="29">
                  <c:v>1.643982544</c:v>
                </c:pt>
                <c:pt idx="30">
                  <c:v>1.6471779790000001</c:v>
                </c:pt>
                <c:pt idx="31">
                  <c:v>1.6527742920000001</c:v>
                </c:pt>
                <c:pt idx="32">
                  <c:v>1.656089844</c:v>
                </c:pt>
                <c:pt idx="33">
                  <c:v>1.6628847659999999</c:v>
                </c:pt>
                <c:pt idx="34">
                  <c:v>1.6690905760000001</c:v>
                </c:pt>
                <c:pt idx="35">
                  <c:v>1.677897827</c:v>
                </c:pt>
                <c:pt idx="36">
                  <c:v>1.68646228</c:v>
                </c:pt>
                <c:pt idx="37">
                  <c:v>1.6959222409999999</c:v>
                </c:pt>
                <c:pt idx="38">
                  <c:v>1.7064451899999999</c:v>
                </c:pt>
                <c:pt idx="39">
                  <c:v>1.7174630130000001</c:v>
                </c:pt>
                <c:pt idx="40">
                  <c:v>1.729213745</c:v>
                </c:pt>
              </c:numCache>
            </c:numRef>
          </c:val>
          <c:smooth val="0"/>
          <c:extLst xmlns:c16r2="http://schemas.microsoft.com/office/drawing/2015/06/chart">
            <c:ext xmlns:c16="http://schemas.microsoft.com/office/drawing/2014/chart" uri="{C3380CC4-5D6E-409C-BE32-E72D297353CC}">
              <c16:uniqueId val="{00000002-9512-423D-87E0-96196018F710}"/>
            </c:ext>
          </c:extLst>
        </c:ser>
        <c:dLbls>
          <c:showLegendKey val="0"/>
          <c:showVal val="0"/>
          <c:showCatName val="0"/>
          <c:showSerName val="0"/>
          <c:showPercent val="0"/>
          <c:showBubbleSize val="0"/>
        </c:dLbls>
        <c:smooth val="0"/>
        <c:axId val="-651756960"/>
        <c:axId val="-651759680"/>
      </c:lineChart>
      <c:catAx>
        <c:axId val="-651756960"/>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59680"/>
        <c:crosses val="autoZero"/>
        <c:auto val="1"/>
        <c:lblAlgn val="ctr"/>
        <c:lblOffset val="100"/>
        <c:tickLblSkip val="10"/>
        <c:tickMarkSkip val="10"/>
        <c:noMultiLvlLbl val="0"/>
      </c:catAx>
      <c:valAx>
        <c:axId val="-651759680"/>
        <c:scaling>
          <c:orientation val="minMax"/>
          <c:max val="6"/>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56960"/>
        <c:crossesAt val="1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7905163060310636"/>
          <c:w val="0.77613002437732093"/>
          <c:h val="0.71331437740154535"/>
        </c:manualLayout>
      </c:layout>
      <c:lineChart>
        <c:grouping val="standard"/>
        <c:varyColors val="0"/>
        <c:ser>
          <c:idx val="0"/>
          <c:order val="0"/>
          <c:tx>
            <c:strRef>
              <c:f>Sheet1!$B$1</c:f>
              <c:strCache>
                <c:ptCount val="1"/>
                <c:pt idx="0">
                  <c:v>low oil price</c:v>
                </c:pt>
              </c:strCache>
            </c:strRef>
          </c:tx>
          <c:spPr>
            <a:ln w="22225" cap="rnd">
              <a:solidFill>
                <a:srgbClr val="E3A5AC"/>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3.7427609999999998</c:v>
                </c:pt>
                <c:pt idx="1">
                  <c:v>3.6378670000000004</c:v>
                </c:pt>
                <c:pt idx="2">
                  <c:v>3.4567120000000005</c:v>
                </c:pt>
                <c:pt idx="3">
                  <c:v>3.5607799999999998</c:v>
                </c:pt>
                <c:pt idx="4">
                  <c:v>3.5994710000000003</c:v>
                </c:pt>
                <c:pt idx="5">
                  <c:v>3.4251690000000004</c:v>
                </c:pt>
                <c:pt idx="6">
                  <c:v>3.3006270000000004</c:v>
                </c:pt>
                <c:pt idx="7">
                  <c:v>3.2433700000000001</c:v>
                </c:pt>
                <c:pt idx="8">
                  <c:v>3.3549019999999996</c:v>
                </c:pt>
                <c:pt idx="9">
                  <c:v>3.2336938470000005</c:v>
                </c:pt>
                <c:pt idx="10">
                  <c:v>3.108827759</c:v>
                </c:pt>
                <c:pt idx="11">
                  <c:v>3.0796125480000001</c:v>
                </c:pt>
                <c:pt idx="12">
                  <c:v>3.0384429930000008</c:v>
                </c:pt>
                <c:pt idx="13">
                  <c:v>2.9877406009999996</c:v>
                </c:pt>
                <c:pt idx="14">
                  <c:v>2.9737846680000004</c:v>
                </c:pt>
                <c:pt idx="15">
                  <c:v>2.936199829</c:v>
                </c:pt>
                <c:pt idx="16">
                  <c:v>2.9741525880000004</c:v>
                </c:pt>
                <c:pt idx="17">
                  <c:v>2.9713549799999996</c:v>
                </c:pt>
                <c:pt idx="18">
                  <c:v>2.9698049320000002</c:v>
                </c:pt>
                <c:pt idx="19">
                  <c:v>2.974101074</c:v>
                </c:pt>
                <c:pt idx="20">
                  <c:v>2.9580864259999999</c:v>
                </c:pt>
                <c:pt idx="21">
                  <c:v>2.9632847899999999</c:v>
                </c:pt>
                <c:pt idx="22">
                  <c:v>2.9804685060000002</c:v>
                </c:pt>
                <c:pt idx="23">
                  <c:v>3.0026713859999998</c:v>
                </c:pt>
                <c:pt idx="24">
                  <c:v>3.024369385</c:v>
                </c:pt>
                <c:pt idx="25">
                  <c:v>3.0252545169999996</c:v>
                </c:pt>
                <c:pt idx="26">
                  <c:v>3.0418206790000002</c:v>
                </c:pt>
                <c:pt idx="27">
                  <c:v>3.0516657710000006</c:v>
                </c:pt>
                <c:pt idx="28">
                  <c:v>3.0679825439999995</c:v>
                </c:pt>
                <c:pt idx="29">
                  <c:v>3.0788349610000001</c:v>
                </c:pt>
                <c:pt idx="30">
                  <c:v>3.0843050539999997</c:v>
                </c:pt>
                <c:pt idx="31">
                  <c:v>3.0861719969999997</c:v>
                </c:pt>
                <c:pt idx="32">
                  <c:v>3.0956663820000005</c:v>
                </c:pt>
                <c:pt idx="33">
                  <c:v>3.1015301519999992</c:v>
                </c:pt>
                <c:pt idx="34">
                  <c:v>3.1105447999999996</c:v>
                </c:pt>
                <c:pt idx="35">
                  <c:v>3.1187874760000001</c:v>
                </c:pt>
                <c:pt idx="36">
                  <c:v>3.1398403319999999</c:v>
                </c:pt>
                <c:pt idx="37">
                  <c:v>3.1458442379999996</c:v>
                </c:pt>
                <c:pt idx="38">
                  <c:v>3.1614576419999993</c:v>
                </c:pt>
                <c:pt idx="39">
                  <c:v>3.182658081</c:v>
                </c:pt>
                <c:pt idx="40">
                  <c:v>3.2121763909999999</c:v>
                </c:pt>
              </c:numCache>
            </c:numRef>
          </c:val>
          <c:smooth val="0"/>
          <c:extLst xmlns:c16r2="http://schemas.microsoft.com/office/drawing/2015/06/chart">
            <c:ext xmlns:c16="http://schemas.microsoft.com/office/drawing/2014/chart" uri="{C3380CC4-5D6E-409C-BE32-E72D297353CC}">
              <c16:uniqueId val="{00000000-BE66-4216-AA3F-03911FD27DD2}"/>
            </c:ext>
          </c:extLst>
        </c:ser>
        <c:ser>
          <c:idx val="1"/>
          <c:order val="1"/>
          <c:tx>
            <c:strRef>
              <c:f>Sheet1!$C$1</c:f>
              <c:strCache>
                <c:ptCount val="1"/>
                <c:pt idx="0">
                  <c:v>high oil price</c:v>
                </c:pt>
              </c:strCache>
            </c:strRef>
          </c:tx>
          <c:spPr>
            <a:ln w="22225" cap="rnd">
              <a:solidFill>
                <a:srgbClr val="7A263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3.7427609999999998</c:v>
                </c:pt>
                <c:pt idx="1">
                  <c:v>3.6378670000000004</c:v>
                </c:pt>
                <c:pt idx="2">
                  <c:v>3.4567120000000005</c:v>
                </c:pt>
                <c:pt idx="3">
                  <c:v>3.5607799999999998</c:v>
                </c:pt>
                <c:pt idx="4">
                  <c:v>3.5994710000000003</c:v>
                </c:pt>
                <c:pt idx="5">
                  <c:v>3.4251690000000004</c:v>
                </c:pt>
                <c:pt idx="6">
                  <c:v>3.3006270000000004</c:v>
                </c:pt>
                <c:pt idx="7">
                  <c:v>3.2433700000000001</c:v>
                </c:pt>
                <c:pt idx="8">
                  <c:v>3.3549019999999996</c:v>
                </c:pt>
                <c:pt idx="9">
                  <c:v>3.2341735840000001</c:v>
                </c:pt>
                <c:pt idx="10">
                  <c:v>3.160399414</c:v>
                </c:pt>
                <c:pt idx="11">
                  <c:v>3.1583784180000003</c:v>
                </c:pt>
                <c:pt idx="12">
                  <c:v>3.1274000240000004</c:v>
                </c:pt>
                <c:pt idx="13">
                  <c:v>3.0932012939999995</c:v>
                </c:pt>
                <c:pt idx="14">
                  <c:v>3.0528146969999996</c:v>
                </c:pt>
                <c:pt idx="15">
                  <c:v>2.9959692380000003</c:v>
                </c:pt>
                <c:pt idx="16">
                  <c:v>3.0009594730000004</c:v>
                </c:pt>
                <c:pt idx="17">
                  <c:v>2.9687227779999996</c:v>
                </c:pt>
                <c:pt idx="18">
                  <c:v>2.9438908689999996</c:v>
                </c:pt>
                <c:pt idx="19">
                  <c:v>2.9175495610000004</c:v>
                </c:pt>
                <c:pt idx="20">
                  <c:v>2.9145627439999999</c:v>
                </c:pt>
                <c:pt idx="21">
                  <c:v>2.9218546139999999</c:v>
                </c:pt>
                <c:pt idx="22">
                  <c:v>2.9336777339999998</c:v>
                </c:pt>
                <c:pt idx="23">
                  <c:v>2.95743811</c:v>
                </c:pt>
                <c:pt idx="24">
                  <c:v>2.9777177729999993</c:v>
                </c:pt>
                <c:pt idx="25">
                  <c:v>2.9651132809999998</c:v>
                </c:pt>
                <c:pt idx="26">
                  <c:v>2.9726768799999994</c:v>
                </c:pt>
                <c:pt idx="27">
                  <c:v>2.9403726800000003</c:v>
                </c:pt>
                <c:pt idx="28">
                  <c:v>2.9311579590000001</c:v>
                </c:pt>
                <c:pt idx="29">
                  <c:v>2.9308015130000005</c:v>
                </c:pt>
                <c:pt idx="30">
                  <c:v>2.9284488519999998</c:v>
                </c:pt>
                <c:pt idx="31">
                  <c:v>2.9268519290000006</c:v>
                </c:pt>
                <c:pt idx="32">
                  <c:v>2.9242375489999994</c:v>
                </c:pt>
                <c:pt idx="33">
                  <c:v>2.9369971930000003</c:v>
                </c:pt>
                <c:pt idx="34">
                  <c:v>2.9462253419999995</c:v>
                </c:pt>
                <c:pt idx="35">
                  <c:v>2.9504438479999999</c:v>
                </c:pt>
                <c:pt idx="36">
                  <c:v>2.9724298090000003</c:v>
                </c:pt>
                <c:pt idx="37">
                  <c:v>2.9761038809999998</c:v>
                </c:pt>
                <c:pt idx="38">
                  <c:v>2.9865051269999996</c:v>
                </c:pt>
                <c:pt idx="39">
                  <c:v>3.0012587889999995</c:v>
                </c:pt>
                <c:pt idx="40">
                  <c:v>3.019563233</c:v>
                </c:pt>
              </c:numCache>
            </c:numRef>
          </c:val>
          <c:smooth val="0"/>
          <c:extLst xmlns:c16r2="http://schemas.microsoft.com/office/drawing/2015/06/chart">
            <c:ext xmlns:c16="http://schemas.microsoft.com/office/drawing/2014/chart" uri="{C3380CC4-5D6E-409C-BE32-E72D297353CC}">
              <c16:uniqueId val="{00000001-BE66-4216-AA3F-03911FD27DD2}"/>
            </c:ext>
          </c:extLst>
        </c:ser>
        <c:ser>
          <c:idx val="2"/>
          <c:order val="2"/>
          <c:tx>
            <c:strRef>
              <c:f>Sheet1!$D$1</c:f>
              <c:strCache>
                <c:ptCount val="1"/>
                <c:pt idx="0">
                  <c:v>Reference</c:v>
                </c:pt>
              </c:strCache>
            </c:strRef>
          </c:tx>
          <c:spPr>
            <a:ln w="22225"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3.7427609999999998</c:v>
                </c:pt>
                <c:pt idx="1">
                  <c:v>3.6378670000000004</c:v>
                </c:pt>
                <c:pt idx="2">
                  <c:v>3.4567120000000005</c:v>
                </c:pt>
                <c:pt idx="3">
                  <c:v>3.5607799999999998</c:v>
                </c:pt>
                <c:pt idx="4">
                  <c:v>3.5994710000000003</c:v>
                </c:pt>
                <c:pt idx="5">
                  <c:v>3.4251690000000004</c:v>
                </c:pt>
                <c:pt idx="6">
                  <c:v>3.3006270000000004</c:v>
                </c:pt>
                <c:pt idx="7">
                  <c:v>3.2433700000000001</c:v>
                </c:pt>
                <c:pt idx="8">
                  <c:v>3.3549019999999996</c:v>
                </c:pt>
                <c:pt idx="9">
                  <c:v>3.2333395990000002</c:v>
                </c:pt>
                <c:pt idx="10">
                  <c:v>3.125396973</c:v>
                </c:pt>
                <c:pt idx="11">
                  <c:v>3.109793335</c:v>
                </c:pt>
                <c:pt idx="12">
                  <c:v>3.0758607179999999</c:v>
                </c:pt>
                <c:pt idx="13">
                  <c:v>3.0187401120000006</c:v>
                </c:pt>
                <c:pt idx="14">
                  <c:v>3.0018327640000004</c:v>
                </c:pt>
                <c:pt idx="15">
                  <c:v>2.9626516110000001</c:v>
                </c:pt>
                <c:pt idx="16">
                  <c:v>3.0059549560000001</c:v>
                </c:pt>
                <c:pt idx="17">
                  <c:v>2.9921625979999997</c:v>
                </c:pt>
                <c:pt idx="18">
                  <c:v>2.9950299070000002</c:v>
                </c:pt>
                <c:pt idx="19">
                  <c:v>2.9939864500000004</c:v>
                </c:pt>
                <c:pt idx="20">
                  <c:v>2.981559082</c:v>
                </c:pt>
                <c:pt idx="21">
                  <c:v>2.9866752929999993</c:v>
                </c:pt>
                <c:pt idx="22">
                  <c:v>2.9991246340000002</c:v>
                </c:pt>
                <c:pt idx="23">
                  <c:v>3.0155168459999997</c:v>
                </c:pt>
                <c:pt idx="24">
                  <c:v>3.0359375000000002</c:v>
                </c:pt>
                <c:pt idx="25">
                  <c:v>3.0350556640000006</c:v>
                </c:pt>
                <c:pt idx="26">
                  <c:v>3.0364324950000001</c:v>
                </c:pt>
                <c:pt idx="27">
                  <c:v>3.048359375</c:v>
                </c:pt>
                <c:pt idx="28">
                  <c:v>3.0512550050000002</c:v>
                </c:pt>
                <c:pt idx="29">
                  <c:v>3.0565599360000002</c:v>
                </c:pt>
                <c:pt idx="30">
                  <c:v>3.0678332510000001</c:v>
                </c:pt>
                <c:pt idx="31">
                  <c:v>3.0752203369999997</c:v>
                </c:pt>
                <c:pt idx="32">
                  <c:v>3.0825356439999996</c:v>
                </c:pt>
                <c:pt idx="33">
                  <c:v>3.0901499020000003</c:v>
                </c:pt>
                <c:pt idx="34">
                  <c:v>3.0974401860000005</c:v>
                </c:pt>
                <c:pt idx="35">
                  <c:v>3.1039293210000007</c:v>
                </c:pt>
                <c:pt idx="36">
                  <c:v>3.120432251</c:v>
                </c:pt>
                <c:pt idx="37">
                  <c:v>3.1380836179999996</c:v>
                </c:pt>
                <c:pt idx="38">
                  <c:v>3.1580601810000002</c:v>
                </c:pt>
                <c:pt idx="39">
                  <c:v>3.1749437249999994</c:v>
                </c:pt>
                <c:pt idx="40">
                  <c:v>3.1927135010000001</c:v>
                </c:pt>
              </c:numCache>
            </c:numRef>
          </c:val>
          <c:smooth val="0"/>
          <c:extLst xmlns:c16r2="http://schemas.microsoft.com/office/drawing/2015/06/chart">
            <c:ext xmlns:c16="http://schemas.microsoft.com/office/drawing/2014/chart" uri="{C3380CC4-5D6E-409C-BE32-E72D297353CC}">
              <c16:uniqueId val="{00000002-BE66-4216-AA3F-03911FD27DD2}"/>
            </c:ext>
          </c:extLst>
        </c:ser>
        <c:dLbls>
          <c:showLegendKey val="0"/>
          <c:showVal val="0"/>
          <c:showCatName val="0"/>
          <c:showSerName val="0"/>
          <c:showPercent val="0"/>
          <c:showBubbleSize val="0"/>
        </c:dLbls>
        <c:smooth val="0"/>
        <c:axId val="-651756416"/>
        <c:axId val="-651755872"/>
      </c:lineChart>
      <c:catAx>
        <c:axId val="-651756416"/>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55872"/>
        <c:crosses val="autoZero"/>
        <c:auto val="1"/>
        <c:lblAlgn val="ctr"/>
        <c:lblOffset val="100"/>
        <c:tickLblSkip val="10"/>
        <c:tickMarkSkip val="10"/>
        <c:noMultiLvlLbl val="0"/>
      </c:catAx>
      <c:valAx>
        <c:axId val="-651755872"/>
        <c:scaling>
          <c:orientation val="minMax"/>
          <c:max val="6"/>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56416"/>
        <c:crossesAt val="1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7905163060310636"/>
          <c:w val="0.77613002437732093"/>
          <c:h val="0.71331437740154535"/>
        </c:manualLayout>
      </c:layout>
      <c:lineChart>
        <c:grouping val="standard"/>
        <c:varyColors val="0"/>
        <c:ser>
          <c:idx val="1"/>
          <c:order val="0"/>
          <c:tx>
            <c:strRef>
              <c:f>Sheet1!$B$1</c:f>
              <c:strCache>
                <c:ptCount val="1"/>
                <c:pt idx="0">
                  <c:v>high macro</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5.1238007809999999</c:v>
                </c:pt>
                <c:pt idx="10">
                  <c:v>5.0064477539999999</c:v>
                </c:pt>
                <c:pt idx="11">
                  <c:v>4.9910258789999995</c:v>
                </c:pt>
                <c:pt idx="12">
                  <c:v>4.9802294920000003</c:v>
                </c:pt>
                <c:pt idx="13">
                  <c:v>4.9202495120000007</c:v>
                </c:pt>
                <c:pt idx="14">
                  <c:v>4.8922871089999997</c:v>
                </c:pt>
                <c:pt idx="15">
                  <c:v>4.8452822269999993</c:v>
                </c:pt>
                <c:pt idx="16">
                  <c:v>4.877684082</c:v>
                </c:pt>
                <c:pt idx="17">
                  <c:v>4.8547075199999998</c:v>
                </c:pt>
                <c:pt idx="18">
                  <c:v>4.8463051759999995</c:v>
                </c:pt>
                <c:pt idx="19">
                  <c:v>4.8399365230000004</c:v>
                </c:pt>
                <c:pt idx="20">
                  <c:v>4.8427514650000001</c:v>
                </c:pt>
                <c:pt idx="21">
                  <c:v>4.8589477539999999</c:v>
                </c:pt>
                <c:pt idx="22">
                  <c:v>4.8820278319999995</c:v>
                </c:pt>
                <c:pt idx="23">
                  <c:v>4.8956596680000004</c:v>
                </c:pt>
                <c:pt idx="24">
                  <c:v>4.9229858399999999</c:v>
                </c:pt>
                <c:pt idx="25">
                  <c:v>4.9311083980000001</c:v>
                </c:pt>
                <c:pt idx="26">
                  <c:v>4.9554633790000002</c:v>
                </c:pt>
                <c:pt idx="27">
                  <c:v>4.9952324219999999</c:v>
                </c:pt>
                <c:pt idx="28">
                  <c:v>5.0202446289999996</c:v>
                </c:pt>
                <c:pt idx="29">
                  <c:v>5.0361093749999997</c:v>
                </c:pt>
                <c:pt idx="30">
                  <c:v>5.0658466799999999</c:v>
                </c:pt>
                <c:pt idx="31">
                  <c:v>5.0999750979999998</c:v>
                </c:pt>
                <c:pt idx="32">
                  <c:v>5.1322744140000003</c:v>
                </c:pt>
                <c:pt idx="33">
                  <c:v>5.1811909180000004</c:v>
                </c:pt>
                <c:pt idx="34">
                  <c:v>5.2353041989999998</c:v>
                </c:pt>
                <c:pt idx="35">
                  <c:v>5.2858505859999996</c:v>
                </c:pt>
                <c:pt idx="36">
                  <c:v>5.3439892579999997</c:v>
                </c:pt>
                <c:pt idx="37">
                  <c:v>5.384781738</c:v>
                </c:pt>
                <c:pt idx="38">
                  <c:v>5.4343320310000003</c:v>
                </c:pt>
                <c:pt idx="39">
                  <c:v>5.4863212890000002</c:v>
                </c:pt>
                <c:pt idx="40">
                  <c:v>5.5422324219999997</c:v>
                </c:pt>
              </c:numCache>
            </c:numRef>
          </c:val>
          <c:smooth val="0"/>
          <c:extLst xmlns:c16r2="http://schemas.microsoft.com/office/drawing/2015/06/chart">
            <c:ext xmlns:c16="http://schemas.microsoft.com/office/drawing/2014/chart" uri="{C3380CC4-5D6E-409C-BE32-E72D297353CC}">
              <c16:uniqueId val="{00000000-D869-48B1-B68D-61DBEFAB27F9}"/>
            </c:ext>
          </c:extLst>
        </c:ser>
        <c:ser>
          <c:idx val="2"/>
          <c:order val="1"/>
          <c:tx>
            <c:strRef>
              <c:f>Sheet1!$C$1</c:f>
              <c:strCache>
                <c:ptCount val="1"/>
                <c:pt idx="0">
                  <c:v>high oil price</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5.1235639650000007</c:v>
                </c:pt>
                <c:pt idx="10">
                  <c:v>5.0221835940000004</c:v>
                </c:pt>
                <c:pt idx="11">
                  <c:v>5.0152709959999999</c:v>
                </c:pt>
                <c:pt idx="12">
                  <c:v>4.9810678710000005</c:v>
                </c:pt>
                <c:pt idx="13">
                  <c:v>4.9404145509999999</c:v>
                </c:pt>
                <c:pt idx="14">
                  <c:v>4.8771933589999996</c:v>
                </c:pt>
                <c:pt idx="15">
                  <c:v>4.791145996</c:v>
                </c:pt>
                <c:pt idx="16">
                  <c:v>4.7662944340000006</c:v>
                </c:pt>
                <c:pt idx="17">
                  <c:v>4.7014028319999994</c:v>
                </c:pt>
                <c:pt idx="18">
                  <c:v>4.6471738279999997</c:v>
                </c:pt>
                <c:pt idx="19">
                  <c:v>4.593921387</c:v>
                </c:pt>
                <c:pt idx="20">
                  <c:v>4.5753710940000003</c:v>
                </c:pt>
                <c:pt idx="21">
                  <c:v>4.5664799800000004</c:v>
                </c:pt>
                <c:pt idx="22">
                  <c:v>4.5594633789999994</c:v>
                </c:pt>
                <c:pt idx="23">
                  <c:v>4.5709013670000003</c:v>
                </c:pt>
                <c:pt idx="24">
                  <c:v>4.5721254879999993</c:v>
                </c:pt>
                <c:pt idx="25">
                  <c:v>4.5347363280000001</c:v>
                </c:pt>
                <c:pt idx="26">
                  <c:v>4.5232548829999999</c:v>
                </c:pt>
                <c:pt idx="27">
                  <c:v>4.4682280270000003</c:v>
                </c:pt>
                <c:pt idx="28">
                  <c:v>4.4432456050000004</c:v>
                </c:pt>
                <c:pt idx="29">
                  <c:v>4.4298271480000002</c:v>
                </c:pt>
                <c:pt idx="30">
                  <c:v>4.4177519529999998</c:v>
                </c:pt>
                <c:pt idx="31">
                  <c:v>4.4027709960000001</c:v>
                </c:pt>
                <c:pt idx="32">
                  <c:v>4.39194043</c:v>
                </c:pt>
                <c:pt idx="33">
                  <c:v>4.4001137699999999</c:v>
                </c:pt>
                <c:pt idx="34">
                  <c:v>4.4081386719999998</c:v>
                </c:pt>
                <c:pt idx="35">
                  <c:v>4.4131928710000006</c:v>
                </c:pt>
                <c:pt idx="36">
                  <c:v>4.439713867</c:v>
                </c:pt>
                <c:pt idx="37">
                  <c:v>4.4483237300000003</c:v>
                </c:pt>
                <c:pt idx="38">
                  <c:v>4.4634248049999998</c:v>
                </c:pt>
                <c:pt idx="39">
                  <c:v>4.4865810549999994</c:v>
                </c:pt>
                <c:pt idx="40">
                  <c:v>4.514386719</c:v>
                </c:pt>
              </c:numCache>
            </c:numRef>
          </c:val>
          <c:smooth val="0"/>
          <c:extLst xmlns:c16r2="http://schemas.microsoft.com/office/drawing/2015/06/chart">
            <c:ext xmlns:c16="http://schemas.microsoft.com/office/drawing/2014/chart" uri="{C3380CC4-5D6E-409C-BE32-E72D297353CC}">
              <c16:uniqueId val="{00000001-D869-48B1-B68D-61DBEFAB27F9}"/>
            </c:ext>
          </c:extLst>
        </c:ser>
        <c:ser>
          <c:idx val="4"/>
          <c:order val="2"/>
          <c:tx>
            <c:strRef>
              <c:f>Sheet1!$D$1</c:f>
              <c:strCache>
                <c:ptCount val="1"/>
                <c:pt idx="0">
                  <c:v>high renewable cost</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5.1236088870000005</c:v>
                </c:pt>
                <c:pt idx="10">
                  <c:v>5.0036923829999997</c:v>
                </c:pt>
                <c:pt idx="11">
                  <c:v>4.970891602</c:v>
                </c:pt>
                <c:pt idx="12">
                  <c:v>4.9463916019999994</c:v>
                </c:pt>
                <c:pt idx="13">
                  <c:v>4.8726821290000002</c:v>
                </c:pt>
                <c:pt idx="14">
                  <c:v>4.8330761720000002</c:v>
                </c:pt>
                <c:pt idx="15">
                  <c:v>4.7887363279999997</c:v>
                </c:pt>
                <c:pt idx="16">
                  <c:v>4.8056083980000004</c:v>
                </c:pt>
                <c:pt idx="17">
                  <c:v>4.7847504879999994</c:v>
                </c:pt>
                <c:pt idx="18">
                  <c:v>4.7822539060000002</c:v>
                </c:pt>
                <c:pt idx="19">
                  <c:v>4.7853867189999999</c:v>
                </c:pt>
                <c:pt idx="20">
                  <c:v>4.7631347660000003</c:v>
                </c:pt>
                <c:pt idx="21">
                  <c:v>4.7601450199999995</c:v>
                </c:pt>
                <c:pt idx="22">
                  <c:v>4.7682119140000001</c:v>
                </c:pt>
                <c:pt idx="23">
                  <c:v>4.7669794920000008</c:v>
                </c:pt>
                <c:pt idx="24">
                  <c:v>4.7830131840000005</c:v>
                </c:pt>
                <c:pt idx="25">
                  <c:v>4.7775678710000005</c:v>
                </c:pt>
                <c:pt idx="26">
                  <c:v>4.7854604490000003</c:v>
                </c:pt>
                <c:pt idx="27">
                  <c:v>4.8050366210000002</c:v>
                </c:pt>
                <c:pt idx="28">
                  <c:v>4.8127485349999999</c:v>
                </c:pt>
                <c:pt idx="29">
                  <c:v>4.826415527</c:v>
                </c:pt>
                <c:pt idx="30">
                  <c:v>4.8427685549999993</c:v>
                </c:pt>
                <c:pt idx="31">
                  <c:v>4.8645825199999999</c:v>
                </c:pt>
                <c:pt idx="32">
                  <c:v>4.8881298829999995</c:v>
                </c:pt>
                <c:pt idx="33">
                  <c:v>4.916672363</c:v>
                </c:pt>
                <c:pt idx="34">
                  <c:v>4.9499531250000004</c:v>
                </c:pt>
                <c:pt idx="35">
                  <c:v>4.9839663090000004</c:v>
                </c:pt>
                <c:pt idx="36">
                  <c:v>5.0164487300000005</c:v>
                </c:pt>
                <c:pt idx="37">
                  <c:v>5.0525615230000005</c:v>
                </c:pt>
                <c:pt idx="38">
                  <c:v>5.0905117190000002</c:v>
                </c:pt>
                <c:pt idx="39">
                  <c:v>5.119984863</c:v>
                </c:pt>
                <c:pt idx="40">
                  <c:v>5.1541708980000003</c:v>
                </c:pt>
              </c:numCache>
            </c:numRef>
          </c:val>
          <c:smooth val="0"/>
          <c:extLst xmlns:c16r2="http://schemas.microsoft.com/office/drawing/2015/06/chart">
            <c:ext xmlns:c16="http://schemas.microsoft.com/office/drawing/2014/chart" uri="{C3380CC4-5D6E-409C-BE32-E72D297353CC}">
              <c16:uniqueId val="{00000002-D869-48B1-B68D-61DBEFAB27F9}"/>
            </c:ext>
          </c:extLst>
        </c:ser>
        <c:ser>
          <c:idx val="5"/>
          <c:order val="3"/>
          <c:tx>
            <c:strRef>
              <c:f>Sheet1!$E$1</c:f>
              <c:strCache>
                <c:ptCount val="1"/>
                <c:pt idx="0">
                  <c:v>low renewable cost</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5.1236337890000003</c:v>
                </c:pt>
                <c:pt idx="10">
                  <c:v>5.0037255859999998</c:v>
                </c:pt>
                <c:pt idx="11">
                  <c:v>4.9715156250000003</c:v>
                </c:pt>
                <c:pt idx="12">
                  <c:v>4.9232099609999995</c:v>
                </c:pt>
                <c:pt idx="13">
                  <c:v>4.8420400390000005</c:v>
                </c:pt>
                <c:pt idx="14">
                  <c:v>4.7858935549999995</c:v>
                </c:pt>
                <c:pt idx="15">
                  <c:v>4.6992128910000002</c:v>
                </c:pt>
                <c:pt idx="16">
                  <c:v>4.721266602</c:v>
                </c:pt>
                <c:pt idx="17">
                  <c:v>4.6849077150000005</c:v>
                </c:pt>
                <c:pt idx="18">
                  <c:v>4.6689013670000001</c:v>
                </c:pt>
                <c:pt idx="19">
                  <c:v>4.6535219730000001</c:v>
                </c:pt>
                <c:pt idx="20">
                  <c:v>4.6257255859999997</c:v>
                </c:pt>
                <c:pt idx="21">
                  <c:v>4.6181591799999993</c:v>
                </c:pt>
                <c:pt idx="22">
                  <c:v>4.6153251950000005</c:v>
                </c:pt>
                <c:pt idx="23">
                  <c:v>4.6129648440000004</c:v>
                </c:pt>
                <c:pt idx="24">
                  <c:v>4.6159340819999999</c:v>
                </c:pt>
                <c:pt idx="25">
                  <c:v>4.593771973</c:v>
                </c:pt>
                <c:pt idx="26">
                  <c:v>4.5791586909999999</c:v>
                </c:pt>
                <c:pt idx="27">
                  <c:v>4.5726005859999992</c:v>
                </c:pt>
                <c:pt idx="28">
                  <c:v>4.5596538090000003</c:v>
                </c:pt>
                <c:pt idx="29">
                  <c:v>4.5572255859999995</c:v>
                </c:pt>
                <c:pt idx="30">
                  <c:v>4.5745595699999999</c:v>
                </c:pt>
                <c:pt idx="31">
                  <c:v>4.5804853519999993</c:v>
                </c:pt>
                <c:pt idx="32">
                  <c:v>4.5895405270000005</c:v>
                </c:pt>
                <c:pt idx="33">
                  <c:v>4.6002236329999997</c:v>
                </c:pt>
                <c:pt idx="34">
                  <c:v>4.6094941409999999</c:v>
                </c:pt>
                <c:pt idx="35">
                  <c:v>4.6291474609999996</c:v>
                </c:pt>
                <c:pt idx="36">
                  <c:v>4.6418334960000003</c:v>
                </c:pt>
                <c:pt idx="37">
                  <c:v>4.6555781249999999</c:v>
                </c:pt>
                <c:pt idx="38">
                  <c:v>4.6697226560000002</c:v>
                </c:pt>
                <c:pt idx="39">
                  <c:v>4.6837797849999996</c:v>
                </c:pt>
                <c:pt idx="40">
                  <c:v>4.6913344729999995</c:v>
                </c:pt>
              </c:numCache>
            </c:numRef>
          </c:val>
          <c:smooth val="0"/>
          <c:extLst xmlns:c16r2="http://schemas.microsoft.com/office/drawing/2015/06/chart">
            <c:ext xmlns:c16="http://schemas.microsoft.com/office/drawing/2014/chart" uri="{C3380CC4-5D6E-409C-BE32-E72D297353CC}">
              <c16:uniqueId val="{00000003-D869-48B1-B68D-61DBEFAB27F9}"/>
            </c:ext>
          </c:extLst>
        </c:ser>
        <c:ser>
          <c:idx val="6"/>
          <c:order val="4"/>
          <c:tx>
            <c:strRef>
              <c:f>Sheet1!$F$1</c:f>
              <c:strCache>
                <c:ptCount val="1"/>
                <c:pt idx="0">
                  <c:v>low macro</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5.1237812500000004</c:v>
                </c:pt>
                <c:pt idx="10">
                  <c:v>4.9979316410000001</c:v>
                </c:pt>
                <c:pt idx="11">
                  <c:v>4.9201762699999998</c:v>
                </c:pt>
                <c:pt idx="12">
                  <c:v>4.8517485349999996</c:v>
                </c:pt>
                <c:pt idx="13">
                  <c:v>4.7390986329999993</c:v>
                </c:pt>
                <c:pt idx="14">
                  <c:v>4.6650854490000002</c:v>
                </c:pt>
                <c:pt idx="15">
                  <c:v>4.5687675780000001</c:v>
                </c:pt>
                <c:pt idx="16">
                  <c:v>4.5815424800000004</c:v>
                </c:pt>
                <c:pt idx="17">
                  <c:v>4.5321206050000002</c:v>
                </c:pt>
                <c:pt idx="18">
                  <c:v>4.518312012</c:v>
                </c:pt>
                <c:pt idx="19">
                  <c:v>4.4974492189999999</c:v>
                </c:pt>
                <c:pt idx="20">
                  <c:v>4.4640024409999999</c:v>
                </c:pt>
                <c:pt idx="21">
                  <c:v>4.4511821290000002</c:v>
                </c:pt>
                <c:pt idx="22">
                  <c:v>4.4335810549999994</c:v>
                </c:pt>
                <c:pt idx="23">
                  <c:v>4.4256806640000006</c:v>
                </c:pt>
                <c:pt idx="24">
                  <c:v>4.4353027339999995</c:v>
                </c:pt>
                <c:pt idx="25">
                  <c:v>4.4082470700000007</c:v>
                </c:pt>
                <c:pt idx="26">
                  <c:v>4.3856586909999997</c:v>
                </c:pt>
                <c:pt idx="27">
                  <c:v>4.3848203119999996</c:v>
                </c:pt>
                <c:pt idx="28">
                  <c:v>4.3739355470000003</c:v>
                </c:pt>
                <c:pt idx="29">
                  <c:v>4.3512016600000001</c:v>
                </c:pt>
                <c:pt idx="30">
                  <c:v>4.3448876950000006</c:v>
                </c:pt>
                <c:pt idx="31">
                  <c:v>4.3354663090000001</c:v>
                </c:pt>
                <c:pt idx="32">
                  <c:v>4.3284824220000004</c:v>
                </c:pt>
                <c:pt idx="33">
                  <c:v>4.3253842770000004</c:v>
                </c:pt>
                <c:pt idx="34">
                  <c:v>4.3187509769999997</c:v>
                </c:pt>
                <c:pt idx="35">
                  <c:v>4.3193525390000005</c:v>
                </c:pt>
                <c:pt idx="36">
                  <c:v>4.3347138670000005</c:v>
                </c:pt>
                <c:pt idx="37">
                  <c:v>4.3364965819999997</c:v>
                </c:pt>
                <c:pt idx="38">
                  <c:v>4.3510727539999996</c:v>
                </c:pt>
                <c:pt idx="39">
                  <c:v>4.3652949220000004</c:v>
                </c:pt>
                <c:pt idx="40">
                  <c:v>4.3761235349999996</c:v>
                </c:pt>
              </c:numCache>
            </c:numRef>
          </c:val>
          <c:smooth val="0"/>
          <c:extLst xmlns:c16r2="http://schemas.microsoft.com/office/drawing/2015/06/chart">
            <c:ext xmlns:c16="http://schemas.microsoft.com/office/drawing/2014/chart" uri="{C3380CC4-5D6E-409C-BE32-E72D297353CC}">
              <c16:uniqueId val="{00000004-D869-48B1-B68D-61DBEFAB27F9}"/>
            </c:ext>
          </c:extLst>
        </c:ser>
        <c:ser>
          <c:idx val="7"/>
          <c:order val="5"/>
          <c:tx>
            <c:strRef>
              <c:f>Sheet1!$G$1</c:f>
              <c:strCache>
                <c:ptCount val="1"/>
                <c:pt idx="0">
                  <c:v>low oil price</c:v>
                </c:pt>
              </c:strCache>
            </c:strRef>
          </c:tx>
          <c:spPr>
            <a:ln w="22225" cap="rnd">
              <a:solidFill>
                <a:srgbClr val="D9D9D9"/>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Sheet1!$G$2:$G$42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5.1243251949999999</c:v>
                </c:pt>
                <c:pt idx="10">
                  <c:v>4.9701801759999995</c:v>
                </c:pt>
                <c:pt idx="11">
                  <c:v>4.9312592770000006</c:v>
                </c:pt>
                <c:pt idx="12">
                  <c:v>4.8761689450000008</c:v>
                </c:pt>
                <c:pt idx="13">
                  <c:v>4.8000185549999994</c:v>
                </c:pt>
                <c:pt idx="14">
                  <c:v>4.7656674800000003</c:v>
                </c:pt>
                <c:pt idx="15">
                  <c:v>4.7096967770000004</c:v>
                </c:pt>
                <c:pt idx="16">
                  <c:v>4.7329501949999999</c:v>
                </c:pt>
                <c:pt idx="17">
                  <c:v>4.7162211909999998</c:v>
                </c:pt>
                <c:pt idx="18">
                  <c:v>4.7023627929999998</c:v>
                </c:pt>
                <c:pt idx="19">
                  <c:v>4.6966982420000001</c:v>
                </c:pt>
                <c:pt idx="20">
                  <c:v>4.6706894529999996</c:v>
                </c:pt>
                <c:pt idx="21">
                  <c:v>4.6694873049999996</c:v>
                </c:pt>
                <c:pt idx="22">
                  <c:v>4.6815131839999999</c:v>
                </c:pt>
                <c:pt idx="23">
                  <c:v>4.701978027</c:v>
                </c:pt>
                <c:pt idx="24">
                  <c:v>4.7225063479999996</c:v>
                </c:pt>
                <c:pt idx="25">
                  <c:v>4.7234287109999995</c:v>
                </c:pt>
                <c:pt idx="26">
                  <c:v>4.7454350590000001</c:v>
                </c:pt>
                <c:pt idx="27">
                  <c:v>4.7559521480000004</c:v>
                </c:pt>
                <c:pt idx="28">
                  <c:v>4.7776274409999999</c:v>
                </c:pt>
                <c:pt idx="29">
                  <c:v>4.7953999019999998</c:v>
                </c:pt>
                <c:pt idx="30">
                  <c:v>4.8062602539999997</c:v>
                </c:pt>
                <c:pt idx="31">
                  <c:v>4.8136547849999998</c:v>
                </c:pt>
                <c:pt idx="32">
                  <c:v>4.8311875000000004</c:v>
                </c:pt>
                <c:pt idx="33">
                  <c:v>4.847282227</c:v>
                </c:pt>
                <c:pt idx="34">
                  <c:v>4.8690688479999995</c:v>
                </c:pt>
                <c:pt idx="35">
                  <c:v>4.893328125</c:v>
                </c:pt>
                <c:pt idx="36">
                  <c:v>4.931079102</c:v>
                </c:pt>
                <c:pt idx="37">
                  <c:v>4.9621455079999999</c:v>
                </c:pt>
                <c:pt idx="38">
                  <c:v>4.9925693359999999</c:v>
                </c:pt>
                <c:pt idx="39">
                  <c:v>5.0338237299999999</c:v>
                </c:pt>
                <c:pt idx="40">
                  <c:v>5.0857143550000004</c:v>
                </c:pt>
              </c:numCache>
            </c:numRef>
          </c:val>
          <c:smooth val="0"/>
          <c:extLst xmlns:c16r2="http://schemas.microsoft.com/office/drawing/2015/06/chart">
            <c:ext xmlns:c16="http://schemas.microsoft.com/office/drawing/2014/chart" uri="{C3380CC4-5D6E-409C-BE32-E72D297353CC}">
              <c16:uniqueId val="{00000005-D869-48B1-B68D-61DBEFAB27F9}"/>
            </c:ext>
          </c:extLst>
        </c:ser>
        <c:ser>
          <c:idx val="0"/>
          <c:order val="6"/>
          <c:tx>
            <c:strRef>
              <c:f>Sheet1!$H$1</c:f>
              <c:strCache>
                <c:ptCount val="1"/>
                <c:pt idx="0">
                  <c:v>high oil and gas supply</c:v>
                </c:pt>
              </c:strCache>
            </c:strRef>
          </c:tx>
          <c:spPr>
            <a:ln w="22225" cap="rnd">
              <a:solidFill>
                <a:srgbClr val="8E561F"/>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Sheet1!$H$2:$H$42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5.1239223629999993</c:v>
                </c:pt>
                <c:pt idx="10">
                  <c:v>5.0123291019999998</c:v>
                </c:pt>
                <c:pt idx="11">
                  <c:v>4.9737705079999994</c:v>
                </c:pt>
                <c:pt idx="12">
                  <c:v>4.9286777339999999</c:v>
                </c:pt>
                <c:pt idx="13">
                  <c:v>4.8617802729999999</c:v>
                </c:pt>
                <c:pt idx="14">
                  <c:v>4.8073593749999999</c:v>
                </c:pt>
                <c:pt idx="15">
                  <c:v>4.7123779299999997</c:v>
                </c:pt>
                <c:pt idx="16">
                  <c:v>4.7382890619999998</c:v>
                </c:pt>
                <c:pt idx="17">
                  <c:v>4.7383833009999998</c:v>
                </c:pt>
                <c:pt idx="18">
                  <c:v>4.725212891</c:v>
                </c:pt>
                <c:pt idx="19">
                  <c:v>4.7086738280000002</c:v>
                </c:pt>
                <c:pt idx="20">
                  <c:v>4.6835800780000003</c:v>
                </c:pt>
                <c:pt idx="21">
                  <c:v>4.6845170899999999</c:v>
                </c:pt>
                <c:pt idx="22">
                  <c:v>4.6877592770000005</c:v>
                </c:pt>
                <c:pt idx="23">
                  <c:v>4.6991284179999999</c:v>
                </c:pt>
                <c:pt idx="24">
                  <c:v>4.712401367</c:v>
                </c:pt>
                <c:pt idx="25">
                  <c:v>4.699653809</c:v>
                </c:pt>
                <c:pt idx="26">
                  <c:v>4.7262705079999998</c:v>
                </c:pt>
                <c:pt idx="27">
                  <c:v>4.7445664059999997</c:v>
                </c:pt>
                <c:pt idx="28">
                  <c:v>4.7651645509999998</c:v>
                </c:pt>
                <c:pt idx="29">
                  <c:v>4.78534375</c:v>
                </c:pt>
                <c:pt idx="30">
                  <c:v>4.7985449219999996</c:v>
                </c:pt>
                <c:pt idx="31">
                  <c:v>4.8127309569999994</c:v>
                </c:pt>
                <c:pt idx="32">
                  <c:v>4.8345317379999999</c:v>
                </c:pt>
                <c:pt idx="33">
                  <c:v>4.8552216799999997</c:v>
                </c:pt>
                <c:pt idx="34">
                  <c:v>4.8801166990000002</c:v>
                </c:pt>
                <c:pt idx="35">
                  <c:v>4.9073627929999999</c:v>
                </c:pt>
                <c:pt idx="36">
                  <c:v>4.9510527340000001</c:v>
                </c:pt>
                <c:pt idx="37">
                  <c:v>4.9795957030000002</c:v>
                </c:pt>
                <c:pt idx="38">
                  <c:v>5.0157016599999995</c:v>
                </c:pt>
                <c:pt idx="39">
                  <c:v>5.0579233400000003</c:v>
                </c:pt>
                <c:pt idx="40">
                  <c:v>5.0992993159999997</c:v>
                </c:pt>
              </c:numCache>
            </c:numRef>
          </c:val>
          <c:smooth val="0"/>
          <c:extLst xmlns:c16r2="http://schemas.microsoft.com/office/drawing/2015/06/chart">
            <c:ext xmlns:c16="http://schemas.microsoft.com/office/drawing/2014/chart" uri="{C3380CC4-5D6E-409C-BE32-E72D297353CC}">
              <c16:uniqueId val="{00000006-D869-48B1-B68D-61DBEFAB27F9}"/>
            </c:ext>
          </c:extLst>
        </c:ser>
        <c:ser>
          <c:idx val="3"/>
          <c:order val="7"/>
          <c:tx>
            <c:strRef>
              <c:f>Sheet1!$I$1</c:f>
              <c:strCache>
                <c:ptCount val="1"/>
                <c:pt idx="0">
                  <c:v>low oil and gas supply</c:v>
                </c:pt>
              </c:strCache>
            </c:strRef>
          </c:tx>
          <c:spPr>
            <a:ln w="22225" cap="rnd">
              <a:solidFill>
                <a:srgbClr val="EBC7A4"/>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Sheet1!$I$2:$I$42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5.1237255859999999</c:v>
                </c:pt>
                <c:pt idx="10">
                  <c:v>4.9835000000000003</c:v>
                </c:pt>
                <c:pt idx="11">
                  <c:v>4.9878720700000008</c:v>
                </c:pt>
                <c:pt idx="12">
                  <c:v>4.928729004</c:v>
                </c:pt>
                <c:pt idx="13">
                  <c:v>4.849587402</c:v>
                </c:pt>
                <c:pt idx="14">
                  <c:v>4.7981928710000004</c:v>
                </c:pt>
                <c:pt idx="15">
                  <c:v>4.7358022460000004</c:v>
                </c:pt>
                <c:pt idx="16">
                  <c:v>4.7017788090000003</c:v>
                </c:pt>
                <c:pt idx="17">
                  <c:v>4.649416016</c:v>
                </c:pt>
                <c:pt idx="18">
                  <c:v>4.6058686519999998</c:v>
                </c:pt>
                <c:pt idx="19">
                  <c:v>4.5752739259999995</c:v>
                </c:pt>
                <c:pt idx="20">
                  <c:v>4.5512011719999999</c:v>
                </c:pt>
                <c:pt idx="21">
                  <c:v>4.5191054690000003</c:v>
                </c:pt>
                <c:pt idx="22">
                  <c:v>4.5017514649999999</c:v>
                </c:pt>
                <c:pt idx="23">
                  <c:v>4.4935258789999999</c:v>
                </c:pt>
                <c:pt idx="24">
                  <c:v>4.4967104490000001</c:v>
                </c:pt>
                <c:pt idx="25">
                  <c:v>4.4875585940000002</c:v>
                </c:pt>
                <c:pt idx="26">
                  <c:v>4.493407715</c:v>
                </c:pt>
                <c:pt idx="27">
                  <c:v>4.5002348629999993</c:v>
                </c:pt>
                <c:pt idx="28">
                  <c:v>4.5088486329999995</c:v>
                </c:pt>
                <c:pt idx="29">
                  <c:v>4.5145468749999997</c:v>
                </c:pt>
                <c:pt idx="30">
                  <c:v>4.515603027</c:v>
                </c:pt>
                <c:pt idx="31">
                  <c:v>4.5146147460000003</c:v>
                </c:pt>
                <c:pt idx="32">
                  <c:v>4.5167485349999996</c:v>
                </c:pt>
                <c:pt idx="33">
                  <c:v>4.5197304689999998</c:v>
                </c:pt>
                <c:pt idx="34">
                  <c:v>4.535437988</c:v>
                </c:pt>
                <c:pt idx="35">
                  <c:v>4.549129883</c:v>
                </c:pt>
                <c:pt idx="36">
                  <c:v>4.5693124999999997</c:v>
                </c:pt>
                <c:pt idx="37">
                  <c:v>4.5753369140000002</c:v>
                </c:pt>
                <c:pt idx="38">
                  <c:v>4.5873188479999998</c:v>
                </c:pt>
                <c:pt idx="39">
                  <c:v>4.6047089840000002</c:v>
                </c:pt>
                <c:pt idx="40">
                  <c:v>4.6199941410000003</c:v>
                </c:pt>
              </c:numCache>
            </c:numRef>
          </c:val>
          <c:smooth val="0"/>
          <c:extLst xmlns:c16r2="http://schemas.microsoft.com/office/drawing/2015/06/chart">
            <c:ext xmlns:c16="http://schemas.microsoft.com/office/drawing/2014/chart" uri="{C3380CC4-5D6E-409C-BE32-E72D297353CC}">
              <c16:uniqueId val="{00000007-D869-48B1-B68D-61DBEFAB27F9}"/>
            </c:ext>
          </c:extLst>
        </c:ser>
        <c:ser>
          <c:idx val="8"/>
          <c:order val="8"/>
          <c:tx>
            <c:strRef>
              <c:f>Sheet1!$J$1</c:f>
              <c:strCache>
                <c:ptCount val="1"/>
                <c:pt idx="0">
                  <c:v>Reference</c:v>
                </c:pt>
              </c:strCache>
            </c:strRef>
          </c:tx>
          <c:spPr>
            <a:ln w="22225"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Sheet1!$J$2:$J$42</c:f>
              <c:numCache>
                <c:formatCode>General</c:formatCode>
                <c:ptCount val="41"/>
                <c:pt idx="0">
                  <c:v>5.5856159999999999</c:v>
                </c:pt>
                <c:pt idx="1">
                  <c:v>5.4468180000000004</c:v>
                </c:pt>
                <c:pt idx="2">
                  <c:v>5.2301390000000003</c:v>
                </c:pt>
                <c:pt idx="3">
                  <c:v>5.357132</c:v>
                </c:pt>
                <c:pt idx="4">
                  <c:v>5.4143759999999999</c:v>
                </c:pt>
                <c:pt idx="5">
                  <c:v>5.2640060000000002</c:v>
                </c:pt>
                <c:pt idx="6">
                  <c:v>5.1715910000000003</c:v>
                </c:pt>
                <c:pt idx="7">
                  <c:v>5.1308759999999998</c:v>
                </c:pt>
                <c:pt idx="8">
                  <c:v>5.2701049999999992</c:v>
                </c:pt>
                <c:pt idx="9">
                  <c:v>5.1230126950000008</c:v>
                </c:pt>
                <c:pt idx="10">
                  <c:v>4.9929062499999999</c:v>
                </c:pt>
                <c:pt idx="11">
                  <c:v>4.9572114259999998</c:v>
                </c:pt>
                <c:pt idx="12">
                  <c:v>4.9085102539999994</c:v>
                </c:pt>
                <c:pt idx="13">
                  <c:v>4.8367333980000007</c:v>
                </c:pt>
                <c:pt idx="14">
                  <c:v>4.7963847660000001</c:v>
                </c:pt>
                <c:pt idx="15">
                  <c:v>4.732554199</c:v>
                </c:pt>
                <c:pt idx="16">
                  <c:v>4.755107422</c:v>
                </c:pt>
                <c:pt idx="17">
                  <c:v>4.7241562500000001</c:v>
                </c:pt>
                <c:pt idx="18">
                  <c:v>4.7075551759999996</c:v>
                </c:pt>
                <c:pt idx="19">
                  <c:v>4.6939096679999999</c:v>
                </c:pt>
                <c:pt idx="20">
                  <c:v>4.6739082029999999</c:v>
                </c:pt>
                <c:pt idx="21">
                  <c:v>4.6705336909999993</c:v>
                </c:pt>
                <c:pt idx="22">
                  <c:v>4.6747963870000007</c:v>
                </c:pt>
                <c:pt idx="23">
                  <c:v>4.6835224609999999</c:v>
                </c:pt>
                <c:pt idx="24">
                  <c:v>4.6982753910000001</c:v>
                </c:pt>
                <c:pt idx="25">
                  <c:v>4.6914565430000001</c:v>
                </c:pt>
                <c:pt idx="26">
                  <c:v>4.6851386719999999</c:v>
                </c:pt>
                <c:pt idx="27">
                  <c:v>4.6947324220000004</c:v>
                </c:pt>
                <c:pt idx="28">
                  <c:v>4.6952475590000002</c:v>
                </c:pt>
                <c:pt idx="29">
                  <c:v>4.7005424800000002</c:v>
                </c:pt>
                <c:pt idx="30">
                  <c:v>4.71501123</c:v>
                </c:pt>
                <c:pt idx="31">
                  <c:v>4.7279946289999994</c:v>
                </c:pt>
                <c:pt idx="32">
                  <c:v>4.7386254879999994</c:v>
                </c:pt>
                <c:pt idx="33">
                  <c:v>4.7530346680000006</c:v>
                </c:pt>
                <c:pt idx="34">
                  <c:v>4.7665307620000004</c:v>
                </c:pt>
                <c:pt idx="35">
                  <c:v>4.7818271480000005</c:v>
                </c:pt>
                <c:pt idx="36">
                  <c:v>4.8068945310000002</c:v>
                </c:pt>
                <c:pt idx="37">
                  <c:v>4.8340058589999995</c:v>
                </c:pt>
                <c:pt idx="38">
                  <c:v>4.8645053709999999</c:v>
                </c:pt>
                <c:pt idx="39">
                  <c:v>4.892406738</c:v>
                </c:pt>
                <c:pt idx="40">
                  <c:v>4.9219272460000001</c:v>
                </c:pt>
              </c:numCache>
            </c:numRef>
          </c:val>
          <c:smooth val="0"/>
          <c:extLst xmlns:c16r2="http://schemas.microsoft.com/office/drawing/2015/06/chart">
            <c:ext xmlns:c16="http://schemas.microsoft.com/office/drawing/2014/chart" uri="{C3380CC4-5D6E-409C-BE32-E72D297353CC}">
              <c16:uniqueId val="{00000008-D869-48B1-B68D-61DBEFAB27F9}"/>
            </c:ext>
          </c:extLst>
        </c:ser>
        <c:dLbls>
          <c:showLegendKey val="0"/>
          <c:showVal val="0"/>
          <c:showCatName val="0"/>
          <c:showSerName val="0"/>
          <c:showPercent val="0"/>
          <c:showBubbleSize val="0"/>
        </c:dLbls>
        <c:smooth val="0"/>
        <c:axId val="-651755328"/>
        <c:axId val="-651754240"/>
      </c:lineChart>
      <c:catAx>
        <c:axId val="-651755328"/>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54240"/>
        <c:crosses val="autoZero"/>
        <c:auto val="1"/>
        <c:lblAlgn val="ctr"/>
        <c:lblOffset val="100"/>
        <c:tickLblSkip val="10"/>
        <c:tickMarkSkip val="10"/>
        <c:noMultiLvlLbl val="0"/>
      </c:catAx>
      <c:valAx>
        <c:axId val="-65175424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55328"/>
        <c:crossesAt val="1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7905163060310636"/>
          <c:w val="0.77613002437732093"/>
          <c:h val="0.71331437740154535"/>
        </c:manualLayout>
      </c:layout>
      <c:lineChart>
        <c:grouping val="standard"/>
        <c:varyColors val="0"/>
        <c:ser>
          <c:idx val="0"/>
          <c:order val="0"/>
          <c:tx>
            <c:strRef>
              <c:f>Sheet1!$B$1</c:f>
              <c:strCache>
                <c:ptCount val="1"/>
                <c:pt idx="0">
                  <c:v>high oil and gas supply</c:v>
                </c:pt>
              </c:strCache>
            </c:strRef>
          </c:tx>
          <c:spPr>
            <a:ln w="22225" cap="rnd">
              <a:solidFill>
                <a:srgbClr val="8E561F"/>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2.7638056860000004</c:v>
                </c:pt>
                <c:pt idx="1">
                  <c:v>2.6723832680000004</c:v>
                </c:pt>
                <c:pt idx="2">
                  <c:v>2.6534196940000001</c:v>
                </c:pt>
                <c:pt idx="3">
                  <c:v>2.6211809330000002</c:v>
                </c:pt>
                <c:pt idx="4">
                  <c:v>2.629989573</c:v>
                </c:pt>
                <c:pt idx="5">
                  <c:v>2.605154658</c:v>
                </c:pt>
                <c:pt idx="6">
                  <c:v>2.5317530019999999</c:v>
                </c:pt>
                <c:pt idx="7">
                  <c:v>2.4146312939999999</c:v>
                </c:pt>
                <c:pt idx="8">
                  <c:v>2.5273404179999996</c:v>
                </c:pt>
                <c:pt idx="9">
                  <c:v>2.2968134989999998</c:v>
                </c:pt>
                <c:pt idx="10">
                  <c:v>2.2029779399999998</c:v>
                </c:pt>
                <c:pt idx="11">
                  <c:v>2.2413275509999999</c:v>
                </c:pt>
                <c:pt idx="12">
                  <c:v>2.2032156570000003</c:v>
                </c:pt>
                <c:pt idx="13">
                  <c:v>2.1712983590000006</c:v>
                </c:pt>
                <c:pt idx="14">
                  <c:v>2.16122316</c:v>
                </c:pt>
                <c:pt idx="15">
                  <c:v>2.149035241</c:v>
                </c:pt>
                <c:pt idx="16">
                  <c:v>2.267321871</c:v>
                </c:pt>
                <c:pt idx="17">
                  <c:v>2.3075010649999999</c:v>
                </c:pt>
                <c:pt idx="18">
                  <c:v>2.3149124909999999</c:v>
                </c:pt>
                <c:pt idx="19">
                  <c:v>2.3256874509999999</c:v>
                </c:pt>
                <c:pt idx="20">
                  <c:v>2.3220731720000001</c:v>
                </c:pt>
                <c:pt idx="21">
                  <c:v>2.34723002</c:v>
                </c:pt>
                <c:pt idx="22">
                  <c:v>2.3721953249999999</c:v>
                </c:pt>
                <c:pt idx="23">
                  <c:v>2.4084391090000001</c:v>
                </c:pt>
                <c:pt idx="24">
                  <c:v>2.4481619120000002</c:v>
                </c:pt>
                <c:pt idx="25">
                  <c:v>2.4428757409999999</c:v>
                </c:pt>
                <c:pt idx="26">
                  <c:v>2.5108009900000003</c:v>
                </c:pt>
                <c:pt idx="27">
                  <c:v>2.5415534760000003</c:v>
                </c:pt>
                <c:pt idx="28">
                  <c:v>2.6036864999999998</c:v>
                </c:pt>
                <c:pt idx="29">
                  <c:v>2.6493109839999995</c:v>
                </c:pt>
                <c:pt idx="30">
                  <c:v>2.6712919200000003</c:v>
                </c:pt>
                <c:pt idx="31">
                  <c:v>2.696319865</c:v>
                </c:pt>
                <c:pt idx="32">
                  <c:v>2.7262170890000004</c:v>
                </c:pt>
                <c:pt idx="33">
                  <c:v>2.751133169</c:v>
                </c:pt>
                <c:pt idx="34">
                  <c:v>2.780469922</c:v>
                </c:pt>
                <c:pt idx="35">
                  <c:v>2.8050581010000002</c:v>
                </c:pt>
                <c:pt idx="36">
                  <c:v>2.8383024519999998</c:v>
                </c:pt>
                <c:pt idx="37">
                  <c:v>2.8573280560000005</c:v>
                </c:pt>
                <c:pt idx="38">
                  <c:v>2.877505099</c:v>
                </c:pt>
                <c:pt idx="39">
                  <c:v>2.8980192059999998</c:v>
                </c:pt>
                <c:pt idx="40">
                  <c:v>2.9183165779999998</c:v>
                </c:pt>
              </c:numCache>
            </c:numRef>
          </c:val>
          <c:smooth val="0"/>
          <c:extLst xmlns:c16r2="http://schemas.microsoft.com/office/drawing/2015/06/chart">
            <c:ext xmlns:c16="http://schemas.microsoft.com/office/drawing/2014/chart" uri="{C3380CC4-5D6E-409C-BE32-E72D297353CC}">
              <c16:uniqueId val="{00000000-6FB2-40BD-8755-25D8472E1A3C}"/>
            </c:ext>
          </c:extLst>
        </c:ser>
        <c:ser>
          <c:idx val="1"/>
          <c:order val="1"/>
          <c:tx>
            <c:strRef>
              <c:f>Sheet1!$C$1</c:f>
              <c:strCache>
                <c:ptCount val="1"/>
                <c:pt idx="0">
                  <c:v>low oil and gas supply</c:v>
                </c:pt>
              </c:strCache>
            </c:strRef>
          </c:tx>
          <c:spPr>
            <a:ln w="22225" cap="rnd">
              <a:solidFill>
                <a:srgbClr val="EBC7A4"/>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2.7638056860000004</c:v>
                </c:pt>
                <c:pt idx="1">
                  <c:v>2.6723832680000004</c:v>
                </c:pt>
                <c:pt idx="2">
                  <c:v>2.6534196940000001</c:v>
                </c:pt>
                <c:pt idx="3">
                  <c:v>2.6211809330000002</c:v>
                </c:pt>
                <c:pt idx="4">
                  <c:v>2.629989573</c:v>
                </c:pt>
                <c:pt idx="5">
                  <c:v>2.605154658</c:v>
                </c:pt>
                <c:pt idx="6">
                  <c:v>2.5317530019999999</c:v>
                </c:pt>
                <c:pt idx="7">
                  <c:v>2.4146312939999999</c:v>
                </c:pt>
                <c:pt idx="8">
                  <c:v>2.5273404179999996</c:v>
                </c:pt>
                <c:pt idx="9">
                  <c:v>2.2968720439999997</c:v>
                </c:pt>
                <c:pt idx="10">
                  <c:v>2.192158912</c:v>
                </c:pt>
                <c:pt idx="11">
                  <c:v>2.2140497749999999</c:v>
                </c:pt>
                <c:pt idx="12">
                  <c:v>2.1518110749999995</c:v>
                </c:pt>
                <c:pt idx="13">
                  <c:v>2.0778051259999999</c:v>
                </c:pt>
                <c:pt idx="14">
                  <c:v>2.019806751</c:v>
                </c:pt>
                <c:pt idx="15">
                  <c:v>2.0038751050000001</c:v>
                </c:pt>
                <c:pt idx="16">
                  <c:v>1.9565157370000001</c:v>
                </c:pt>
                <c:pt idx="17">
                  <c:v>1.8902171649999999</c:v>
                </c:pt>
                <c:pt idx="18">
                  <c:v>1.8174210480000001</c:v>
                </c:pt>
                <c:pt idx="19">
                  <c:v>1.781097009</c:v>
                </c:pt>
                <c:pt idx="20">
                  <c:v>1.7402351739999999</c:v>
                </c:pt>
                <c:pt idx="21">
                  <c:v>1.7064880600000001</c:v>
                </c:pt>
                <c:pt idx="22">
                  <c:v>1.6942968</c:v>
                </c:pt>
                <c:pt idx="23">
                  <c:v>1.6957545810000001</c:v>
                </c:pt>
                <c:pt idx="24">
                  <c:v>1.7097462650000002</c:v>
                </c:pt>
                <c:pt idx="25">
                  <c:v>1.6938246410000002</c:v>
                </c:pt>
                <c:pt idx="26">
                  <c:v>1.6929911129999999</c:v>
                </c:pt>
                <c:pt idx="27">
                  <c:v>1.694786449</c:v>
                </c:pt>
                <c:pt idx="28">
                  <c:v>1.6953381949999999</c:v>
                </c:pt>
                <c:pt idx="29">
                  <c:v>1.689579095</c:v>
                </c:pt>
                <c:pt idx="30">
                  <c:v>1.6807888200000001</c:v>
                </c:pt>
                <c:pt idx="31">
                  <c:v>1.6593739169999999</c:v>
                </c:pt>
                <c:pt idx="32">
                  <c:v>1.6390355920000002</c:v>
                </c:pt>
                <c:pt idx="33">
                  <c:v>1.627311894</c:v>
                </c:pt>
                <c:pt idx="34">
                  <c:v>1.6192877049999999</c:v>
                </c:pt>
                <c:pt idx="35">
                  <c:v>1.6181581740000002</c:v>
                </c:pt>
                <c:pt idx="36">
                  <c:v>1.615102434</c:v>
                </c:pt>
                <c:pt idx="37">
                  <c:v>1.6030634179999999</c:v>
                </c:pt>
                <c:pt idx="38">
                  <c:v>1.5859684919999999</c:v>
                </c:pt>
                <c:pt idx="39">
                  <c:v>1.5717306759999998</c:v>
                </c:pt>
                <c:pt idx="40">
                  <c:v>1.5470209179999999</c:v>
                </c:pt>
              </c:numCache>
            </c:numRef>
          </c:val>
          <c:smooth val="0"/>
          <c:extLst xmlns:c16r2="http://schemas.microsoft.com/office/drawing/2015/06/chart">
            <c:ext xmlns:c16="http://schemas.microsoft.com/office/drawing/2014/chart" uri="{C3380CC4-5D6E-409C-BE32-E72D297353CC}">
              <c16:uniqueId val="{00000001-6FB2-40BD-8755-25D8472E1A3C}"/>
            </c:ext>
          </c:extLst>
        </c:ser>
        <c:ser>
          <c:idx val="2"/>
          <c:order val="2"/>
          <c:tx>
            <c:strRef>
              <c:f>Sheet1!$D$1</c:f>
              <c:strCache>
                <c:ptCount val="1"/>
                <c:pt idx="0">
                  <c:v>Reference</c:v>
                </c:pt>
              </c:strCache>
            </c:strRef>
          </c:tx>
          <c:spPr>
            <a:ln w="22225"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2.7638056860000004</c:v>
                </c:pt>
                <c:pt idx="1">
                  <c:v>2.6723832680000004</c:v>
                </c:pt>
                <c:pt idx="2">
                  <c:v>2.6534196940000001</c:v>
                </c:pt>
                <c:pt idx="3">
                  <c:v>2.6211809330000002</c:v>
                </c:pt>
                <c:pt idx="4">
                  <c:v>2.629989573</c:v>
                </c:pt>
                <c:pt idx="5">
                  <c:v>2.605154658</c:v>
                </c:pt>
                <c:pt idx="6">
                  <c:v>2.5317530019999999</c:v>
                </c:pt>
                <c:pt idx="7">
                  <c:v>2.4146312939999999</c:v>
                </c:pt>
                <c:pt idx="8">
                  <c:v>2.5273404179999996</c:v>
                </c:pt>
                <c:pt idx="9">
                  <c:v>2.2968823760000001</c:v>
                </c:pt>
                <c:pt idx="10">
                  <c:v>2.195597673</c:v>
                </c:pt>
                <c:pt idx="11">
                  <c:v>2.2271156319999998</c:v>
                </c:pt>
                <c:pt idx="12">
                  <c:v>2.1849534460000002</c:v>
                </c:pt>
                <c:pt idx="13">
                  <c:v>2.1252259940000005</c:v>
                </c:pt>
                <c:pt idx="14">
                  <c:v>2.0929987849999998</c:v>
                </c:pt>
                <c:pt idx="15">
                  <c:v>2.0814527980000004</c:v>
                </c:pt>
                <c:pt idx="16">
                  <c:v>2.1292574489999998</c:v>
                </c:pt>
                <c:pt idx="17">
                  <c:v>2.1130065289999997</c:v>
                </c:pt>
                <c:pt idx="18">
                  <c:v>2.1081386989999999</c:v>
                </c:pt>
                <c:pt idx="19">
                  <c:v>2.1023548780000003</c:v>
                </c:pt>
                <c:pt idx="20">
                  <c:v>2.0707580459999999</c:v>
                </c:pt>
                <c:pt idx="21">
                  <c:v>2.0825476170000004</c:v>
                </c:pt>
                <c:pt idx="22">
                  <c:v>2.1012476390000003</c:v>
                </c:pt>
                <c:pt idx="23">
                  <c:v>2.1368838349999999</c:v>
                </c:pt>
                <c:pt idx="24">
                  <c:v>2.1761551379999999</c:v>
                </c:pt>
                <c:pt idx="25">
                  <c:v>2.174656674</c:v>
                </c:pt>
                <c:pt idx="26">
                  <c:v>2.1826581759999999</c:v>
                </c:pt>
                <c:pt idx="27">
                  <c:v>2.2001662990000002</c:v>
                </c:pt>
                <c:pt idx="28">
                  <c:v>2.208904735</c:v>
                </c:pt>
                <c:pt idx="29">
                  <c:v>2.2197717309999998</c:v>
                </c:pt>
                <c:pt idx="30">
                  <c:v>2.2367246860000001</c:v>
                </c:pt>
                <c:pt idx="31">
                  <c:v>2.241464578</c:v>
                </c:pt>
                <c:pt idx="32">
                  <c:v>2.2432370970000002</c:v>
                </c:pt>
                <c:pt idx="33">
                  <c:v>2.248630345</c:v>
                </c:pt>
                <c:pt idx="34">
                  <c:v>2.2431143840000001</c:v>
                </c:pt>
                <c:pt idx="35">
                  <c:v>2.2368381129999997</c:v>
                </c:pt>
                <c:pt idx="36">
                  <c:v>2.2489056679999999</c:v>
                </c:pt>
                <c:pt idx="37">
                  <c:v>2.2658195070000002</c:v>
                </c:pt>
                <c:pt idx="38">
                  <c:v>2.2903217250000001</c:v>
                </c:pt>
                <c:pt idx="39">
                  <c:v>2.3139399680000001</c:v>
                </c:pt>
                <c:pt idx="40">
                  <c:v>2.334333956</c:v>
                </c:pt>
              </c:numCache>
            </c:numRef>
          </c:val>
          <c:smooth val="0"/>
          <c:extLst xmlns:c16r2="http://schemas.microsoft.com/office/drawing/2015/06/chart">
            <c:ext xmlns:c16="http://schemas.microsoft.com/office/drawing/2014/chart" uri="{C3380CC4-5D6E-409C-BE32-E72D297353CC}">
              <c16:uniqueId val="{00000002-6FB2-40BD-8755-25D8472E1A3C}"/>
            </c:ext>
          </c:extLst>
        </c:ser>
        <c:dLbls>
          <c:showLegendKey val="0"/>
          <c:showVal val="0"/>
          <c:showCatName val="0"/>
          <c:showSerName val="0"/>
          <c:showPercent val="0"/>
          <c:showBubbleSize val="0"/>
        </c:dLbls>
        <c:smooth val="0"/>
        <c:axId val="-651753152"/>
        <c:axId val="-651767840"/>
      </c:lineChart>
      <c:catAx>
        <c:axId val="-65175315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7840"/>
        <c:crosses val="autoZero"/>
        <c:auto val="1"/>
        <c:lblAlgn val="ctr"/>
        <c:lblOffset val="100"/>
        <c:tickLblSkip val="10"/>
        <c:tickMarkSkip val="10"/>
        <c:noMultiLvlLbl val="0"/>
      </c:catAx>
      <c:valAx>
        <c:axId val="-651767840"/>
        <c:scaling>
          <c:orientation val="minMax"/>
          <c:max val="3"/>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53152"/>
        <c:crossesAt val="1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2257217847769035E-2"/>
          <c:y val="0.17905163060310636"/>
          <c:w val="0.77613002437732093"/>
          <c:h val="0.71331437740154535"/>
        </c:manualLayout>
      </c:layout>
      <c:lineChart>
        <c:grouping val="standard"/>
        <c:varyColors val="0"/>
        <c:ser>
          <c:idx val="0"/>
          <c:order val="0"/>
          <c:tx>
            <c:strRef>
              <c:f>Sheet1!$B$1</c:f>
              <c:strCache>
                <c:ptCount val="1"/>
                <c:pt idx="0">
                  <c:v>high oil and gas supply - renewables</c:v>
                </c:pt>
              </c:strCache>
            </c:strRef>
          </c:tx>
          <c:spPr>
            <a:ln w="22225" cap="rnd">
              <a:solidFill>
                <a:srgbClr val="8E561F"/>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0.40161205099999997</c:v>
                </c:pt>
                <c:pt idx="1">
                  <c:v>0.48559857399999967</c:v>
                </c:pt>
                <c:pt idx="2">
                  <c:v>0.46760695199999991</c:v>
                </c:pt>
                <c:pt idx="3">
                  <c:v>0.49351791899999997</c:v>
                </c:pt>
                <c:pt idx="4">
                  <c:v>0.50984771700000009</c:v>
                </c:pt>
                <c:pt idx="5">
                  <c:v>0.51696118000000002</c:v>
                </c:pt>
                <c:pt idx="6">
                  <c:v>0.58063145000000005</c:v>
                </c:pt>
                <c:pt idx="7">
                  <c:v>0.65787155300000011</c:v>
                </c:pt>
                <c:pt idx="8">
                  <c:v>0.68383459600000052</c:v>
                </c:pt>
                <c:pt idx="9">
                  <c:v>0.69907781999999996</c:v>
                </c:pt>
                <c:pt idx="10">
                  <c:v>0.76473034700000009</c:v>
                </c:pt>
                <c:pt idx="11">
                  <c:v>0.83281414800000009</c:v>
                </c:pt>
                <c:pt idx="12">
                  <c:v>0.93237567099999996</c:v>
                </c:pt>
                <c:pt idx="13">
                  <c:v>0.99334387200000007</c:v>
                </c:pt>
                <c:pt idx="14">
                  <c:v>1.017775146</c:v>
                </c:pt>
                <c:pt idx="15">
                  <c:v>1.0687327879999999</c:v>
                </c:pt>
                <c:pt idx="16">
                  <c:v>1.096220703</c:v>
                </c:pt>
                <c:pt idx="17">
                  <c:v>1.115023071</c:v>
                </c:pt>
                <c:pt idx="18">
                  <c:v>1.128872681</c:v>
                </c:pt>
                <c:pt idx="19">
                  <c:v>1.1467983400000001</c:v>
                </c:pt>
                <c:pt idx="20">
                  <c:v>1.184318848</c:v>
                </c:pt>
                <c:pt idx="21">
                  <c:v>1.195017456</c:v>
                </c:pt>
                <c:pt idx="22">
                  <c:v>1.1995355219999999</c:v>
                </c:pt>
                <c:pt idx="23">
                  <c:v>1.2049960940000002</c:v>
                </c:pt>
                <c:pt idx="24">
                  <c:v>1.212549316</c:v>
                </c:pt>
                <c:pt idx="25">
                  <c:v>1.247663696</c:v>
                </c:pt>
                <c:pt idx="26">
                  <c:v>1.2621733400000001</c:v>
                </c:pt>
                <c:pt idx="27">
                  <c:v>1.266854736</c:v>
                </c:pt>
                <c:pt idx="28">
                  <c:v>1.2761512450000001</c:v>
                </c:pt>
                <c:pt idx="29">
                  <c:v>1.2845439449999998</c:v>
                </c:pt>
                <c:pt idx="30">
                  <c:v>1.2949500729999999</c:v>
                </c:pt>
                <c:pt idx="31">
                  <c:v>1.304712646</c:v>
                </c:pt>
                <c:pt idx="32">
                  <c:v>1.3196724850000001</c:v>
                </c:pt>
                <c:pt idx="33">
                  <c:v>1.341369751</c:v>
                </c:pt>
                <c:pt idx="34">
                  <c:v>1.36938501</c:v>
                </c:pt>
                <c:pt idx="35">
                  <c:v>1.3973479</c:v>
                </c:pt>
                <c:pt idx="36">
                  <c:v>1.4257302250000001</c:v>
                </c:pt>
                <c:pt idx="37">
                  <c:v>1.4558994139999999</c:v>
                </c:pt>
                <c:pt idx="38">
                  <c:v>1.4886623540000001</c:v>
                </c:pt>
                <c:pt idx="39">
                  <c:v>1.5264241939999998</c:v>
                </c:pt>
                <c:pt idx="40">
                  <c:v>1.568947144</c:v>
                </c:pt>
              </c:numCache>
            </c:numRef>
          </c:val>
          <c:smooth val="0"/>
          <c:extLst xmlns:c16r2="http://schemas.microsoft.com/office/drawing/2015/06/chart">
            <c:ext xmlns:c16="http://schemas.microsoft.com/office/drawing/2014/chart" uri="{C3380CC4-5D6E-409C-BE32-E72D297353CC}">
              <c16:uniqueId val="{00000000-2B86-4682-8D84-EE468FB7CEC5}"/>
            </c:ext>
          </c:extLst>
        </c:ser>
        <c:ser>
          <c:idx val="1"/>
          <c:order val="1"/>
          <c:tx>
            <c:strRef>
              <c:f>Sheet1!$C$1</c:f>
              <c:strCache>
                <c:ptCount val="1"/>
                <c:pt idx="0">
                  <c:v>low oil and gas supply - renewables</c:v>
                </c:pt>
              </c:strCache>
            </c:strRef>
          </c:tx>
          <c:spPr>
            <a:ln w="22225" cap="rnd">
              <a:solidFill>
                <a:srgbClr val="EBC7A4"/>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0.40161205099999997</c:v>
                </c:pt>
                <c:pt idx="1">
                  <c:v>0.48559857399999967</c:v>
                </c:pt>
                <c:pt idx="2">
                  <c:v>0.46760695199999991</c:v>
                </c:pt>
                <c:pt idx="3">
                  <c:v>0.49351791899999997</c:v>
                </c:pt>
                <c:pt idx="4">
                  <c:v>0.50984771700000009</c:v>
                </c:pt>
                <c:pt idx="5">
                  <c:v>0.51696118000000002</c:v>
                </c:pt>
                <c:pt idx="6">
                  <c:v>0.58063145000000005</c:v>
                </c:pt>
                <c:pt idx="7">
                  <c:v>0.65787155300000011</c:v>
                </c:pt>
                <c:pt idx="8">
                  <c:v>0.68383459600000052</c:v>
                </c:pt>
                <c:pt idx="9">
                  <c:v>0.699081116</c:v>
                </c:pt>
                <c:pt idx="10">
                  <c:v>0.76382946800000007</c:v>
                </c:pt>
                <c:pt idx="11">
                  <c:v>0.831572388</c:v>
                </c:pt>
                <c:pt idx="12">
                  <c:v>0.93837658699999993</c:v>
                </c:pt>
                <c:pt idx="13">
                  <c:v>1.026047363</c:v>
                </c:pt>
                <c:pt idx="14">
                  <c:v>1.0869008790000001</c:v>
                </c:pt>
                <c:pt idx="15">
                  <c:v>1.146060791</c:v>
                </c:pt>
                <c:pt idx="16">
                  <c:v>1.210660034</c:v>
                </c:pt>
                <c:pt idx="17">
                  <c:v>1.2900788569999999</c:v>
                </c:pt>
                <c:pt idx="18">
                  <c:v>1.380468018</c:v>
                </c:pt>
                <c:pt idx="19">
                  <c:v>1.4418092039999999</c:v>
                </c:pt>
                <c:pt idx="20">
                  <c:v>1.5039180910000001</c:v>
                </c:pt>
                <c:pt idx="21">
                  <c:v>1.5554871829999999</c:v>
                </c:pt>
                <c:pt idx="22">
                  <c:v>1.5835852050000001</c:v>
                </c:pt>
                <c:pt idx="23">
                  <c:v>1.6061228029999999</c:v>
                </c:pt>
                <c:pt idx="24">
                  <c:v>1.623619873</c:v>
                </c:pt>
                <c:pt idx="25">
                  <c:v>1.6724195560000001</c:v>
                </c:pt>
                <c:pt idx="26">
                  <c:v>1.713002197</c:v>
                </c:pt>
                <c:pt idx="27">
                  <c:v>1.750685303</c:v>
                </c:pt>
                <c:pt idx="28">
                  <c:v>1.7929736330000001</c:v>
                </c:pt>
                <c:pt idx="29">
                  <c:v>1.8395883790000001</c:v>
                </c:pt>
                <c:pt idx="30">
                  <c:v>1.8830971679999999</c:v>
                </c:pt>
                <c:pt idx="31">
                  <c:v>1.940223145</c:v>
                </c:pt>
                <c:pt idx="32">
                  <c:v>2.0016621090000002</c:v>
                </c:pt>
                <c:pt idx="33">
                  <c:v>2.0563740230000001</c:v>
                </c:pt>
                <c:pt idx="34">
                  <c:v>2.1104755860000002</c:v>
                </c:pt>
                <c:pt idx="35">
                  <c:v>2.1619648439999999</c:v>
                </c:pt>
                <c:pt idx="36">
                  <c:v>2.2202145999999998</c:v>
                </c:pt>
                <c:pt idx="37">
                  <c:v>2.2810842290000002</c:v>
                </c:pt>
                <c:pt idx="38">
                  <c:v>2.3542631840000001</c:v>
                </c:pt>
                <c:pt idx="39">
                  <c:v>2.4338786620000001</c:v>
                </c:pt>
                <c:pt idx="40">
                  <c:v>2.5236557619999997</c:v>
                </c:pt>
              </c:numCache>
            </c:numRef>
          </c:val>
          <c:smooth val="0"/>
          <c:extLst xmlns:c16r2="http://schemas.microsoft.com/office/drawing/2015/06/chart">
            <c:ext xmlns:c16="http://schemas.microsoft.com/office/drawing/2014/chart" uri="{C3380CC4-5D6E-409C-BE32-E72D297353CC}">
              <c16:uniqueId val="{00000001-2B86-4682-8D84-EE468FB7CEC5}"/>
            </c:ext>
          </c:extLst>
        </c:ser>
        <c:ser>
          <c:idx val="2"/>
          <c:order val="2"/>
          <c:tx>
            <c:strRef>
              <c:f>Sheet1!$D$1</c:f>
              <c:strCache>
                <c:ptCount val="1"/>
                <c:pt idx="0">
                  <c:v>Reference - renewables</c:v>
                </c:pt>
              </c:strCache>
            </c:strRef>
          </c:tx>
          <c:spPr>
            <a:ln w="22225" cap="rnd">
              <a:solidFill>
                <a:srgbClr val="000000"/>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0.40161205099999997</c:v>
                </c:pt>
                <c:pt idx="1">
                  <c:v>0.48559857399999967</c:v>
                </c:pt>
                <c:pt idx="2">
                  <c:v>0.46760695199999991</c:v>
                </c:pt>
                <c:pt idx="3">
                  <c:v>0.49351791899999997</c:v>
                </c:pt>
                <c:pt idx="4">
                  <c:v>0.50984771700000009</c:v>
                </c:pt>
                <c:pt idx="5">
                  <c:v>0.51696118000000002</c:v>
                </c:pt>
                <c:pt idx="6">
                  <c:v>0.58063145000000005</c:v>
                </c:pt>
                <c:pt idx="7">
                  <c:v>0.65787155300000011</c:v>
                </c:pt>
                <c:pt idx="8">
                  <c:v>0.68383459600000052</c:v>
                </c:pt>
                <c:pt idx="9">
                  <c:v>0.699078003</c:v>
                </c:pt>
                <c:pt idx="10">
                  <c:v>0.76463098100000004</c:v>
                </c:pt>
                <c:pt idx="11">
                  <c:v>0.83260571300000008</c:v>
                </c:pt>
                <c:pt idx="12">
                  <c:v>0.93209771699999999</c:v>
                </c:pt>
                <c:pt idx="13">
                  <c:v>1.0127832640000001</c:v>
                </c:pt>
                <c:pt idx="14">
                  <c:v>1.0580566409999999</c:v>
                </c:pt>
                <c:pt idx="15">
                  <c:v>1.1130517580000001</c:v>
                </c:pt>
                <c:pt idx="16">
                  <c:v>1.150951294</c:v>
                </c:pt>
                <c:pt idx="17">
                  <c:v>1.177488037</c:v>
                </c:pt>
                <c:pt idx="18">
                  <c:v>1.2038894040000001</c:v>
                </c:pt>
                <c:pt idx="19">
                  <c:v>1.240342163</c:v>
                </c:pt>
                <c:pt idx="20">
                  <c:v>1.2920689700000001</c:v>
                </c:pt>
                <c:pt idx="21">
                  <c:v>1.3063190919999998</c:v>
                </c:pt>
                <c:pt idx="22">
                  <c:v>1.3125415040000001</c:v>
                </c:pt>
                <c:pt idx="23">
                  <c:v>1.319681396</c:v>
                </c:pt>
                <c:pt idx="24">
                  <c:v>1.326109253</c:v>
                </c:pt>
                <c:pt idx="25">
                  <c:v>1.36102002</c:v>
                </c:pt>
                <c:pt idx="26">
                  <c:v>1.3870146480000001</c:v>
                </c:pt>
                <c:pt idx="27">
                  <c:v>1.4083757319999999</c:v>
                </c:pt>
                <c:pt idx="28">
                  <c:v>1.4338944090000001</c:v>
                </c:pt>
                <c:pt idx="29">
                  <c:v>1.458716919</c:v>
                </c:pt>
                <c:pt idx="30">
                  <c:v>1.4875479740000002</c:v>
                </c:pt>
                <c:pt idx="31">
                  <c:v>1.520050049</c:v>
                </c:pt>
                <c:pt idx="32">
                  <c:v>1.557446533</c:v>
                </c:pt>
                <c:pt idx="33">
                  <c:v>1.602235718</c:v>
                </c:pt>
                <c:pt idx="34">
                  <c:v>1.6494891359999999</c:v>
                </c:pt>
                <c:pt idx="35">
                  <c:v>1.6991743160000001</c:v>
                </c:pt>
                <c:pt idx="36">
                  <c:v>1.7341068120000001</c:v>
                </c:pt>
                <c:pt idx="37">
                  <c:v>1.7652429199999999</c:v>
                </c:pt>
                <c:pt idx="38">
                  <c:v>1.7890180660000001</c:v>
                </c:pt>
                <c:pt idx="39">
                  <c:v>1.8158829350000001</c:v>
                </c:pt>
                <c:pt idx="40">
                  <c:v>1.8458764650000001</c:v>
                </c:pt>
              </c:numCache>
            </c:numRef>
          </c:val>
          <c:smooth val="0"/>
          <c:extLst xmlns:c16r2="http://schemas.microsoft.com/office/drawing/2015/06/chart">
            <c:ext xmlns:c16="http://schemas.microsoft.com/office/drawing/2014/chart" uri="{C3380CC4-5D6E-409C-BE32-E72D297353CC}">
              <c16:uniqueId val="{00000002-2B86-4682-8D84-EE468FB7CEC5}"/>
            </c:ext>
          </c:extLst>
        </c:ser>
        <c:ser>
          <c:idx val="4"/>
          <c:order val="3"/>
          <c:tx>
            <c:strRef>
              <c:f>Sheet1!$E$1</c:f>
              <c:strCache>
                <c:ptCount val="1"/>
                <c:pt idx="0">
                  <c:v>high oil and gas supply - nuclear</c:v>
                </c:pt>
              </c:strCache>
            </c:strRef>
          </c:tx>
          <c:spPr>
            <a:ln w="22225" cap="rnd">
              <a:solidFill>
                <a:srgbClr val="8E561F"/>
              </a:solidFill>
              <a:prstDash val="sysDash"/>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0.80696830099999994</c:v>
                </c:pt>
                <c:pt idx="1">
                  <c:v>0.79020436699999996</c:v>
                </c:pt>
                <c:pt idx="2">
                  <c:v>0.76933124899999994</c:v>
                </c:pt>
                <c:pt idx="3">
                  <c:v>0.789016473</c:v>
                </c:pt>
                <c:pt idx="4">
                  <c:v>0.797165982</c:v>
                </c:pt>
                <c:pt idx="5">
                  <c:v>0.79717787699999998</c:v>
                </c:pt>
                <c:pt idx="6">
                  <c:v>0.80569394799999994</c:v>
                </c:pt>
                <c:pt idx="7">
                  <c:v>0.80494963500000005</c:v>
                </c:pt>
                <c:pt idx="8">
                  <c:v>0.80707775900000001</c:v>
                </c:pt>
                <c:pt idx="9">
                  <c:v>0.80722167999999994</c:v>
                </c:pt>
                <c:pt idx="10">
                  <c:v>0.79279663100000008</c:v>
                </c:pt>
                <c:pt idx="11">
                  <c:v>0.77969580099999991</c:v>
                </c:pt>
                <c:pt idx="12">
                  <c:v>0.76515814199999999</c:v>
                </c:pt>
                <c:pt idx="13">
                  <c:v>0.76742828399999996</c:v>
                </c:pt>
                <c:pt idx="14">
                  <c:v>0.77039154099999996</c:v>
                </c:pt>
                <c:pt idx="15">
                  <c:v>0.75621923800000002</c:v>
                </c:pt>
                <c:pt idx="16">
                  <c:v>0.62885742200000005</c:v>
                </c:pt>
                <c:pt idx="17">
                  <c:v>0.5841182250000001</c:v>
                </c:pt>
                <c:pt idx="18">
                  <c:v>0.58453558299999997</c:v>
                </c:pt>
                <c:pt idx="19">
                  <c:v>0.58494482400000003</c:v>
                </c:pt>
                <c:pt idx="20">
                  <c:v>0.56730932600000006</c:v>
                </c:pt>
                <c:pt idx="21">
                  <c:v>0.55851855500000003</c:v>
                </c:pt>
                <c:pt idx="22">
                  <c:v>0.55213787800000003</c:v>
                </c:pt>
                <c:pt idx="23">
                  <c:v>0.53696356200000006</c:v>
                </c:pt>
                <c:pt idx="24">
                  <c:v>0.51265991199999994</c:v>
                </c:pt>
                <c:pt idx="25">
                  <c:v>0.51406500200000005</c:v>
                </c:pt>
                <c:pt idx="26">
                  <c:v>0.466788696</c:v>
                </c:pt>
                <c:pt idx="27">
                  <c:v>0.46699981699999998</c:v>
                </c:pt>
                <c:pt idx="28">
                  <c:v>0.43120535300000001</c:v>
                </c:pt>
                <c:pt idx="29">
                  <c:v>0.41401034499999995</c:v>
                </c:pt>
                <c:pt idx="30">
                  <c:v>0.41435519399999998</c:v>
                </c:pt>
                <c:pt idx="31">
                  <c:v>0.415607269</c:v>
                </c:pt>
                <c:pt idx="32">
                  <c:v>0.40856173699999998</c:v>
                </c:pt>
                <c:pt idx="33">
                  <c:v>0.40151690699999998</c:v>
                </c:pt>
                <c:pt idx="34">
                  <c:v>0.38699395800000003</c:v>
                </c:pt>
                <c:pt idx="35">
                  <c:v>0.38093566900000003</c:v>
                </c:pt>
                <c:pt idx="36">
                  <c:v>0.37457446299999997</c:v>
                </c:pt>
                <c:pt idx="37">
                  <c:v>0.37500048800000002</c:v>
                </c:pt>
                <c:pt idx="38">
                  <c:v>0.37526580799999998</c:v>
                </c:pt>
                <c:pt idx="39">
                  <c:v>0.37558642600000003</c:v>
                </c:pt>
                <c:pt idx="40">
                  <c:v>0.37604980500000001</c:v>
                </c:pt>
              </c:numCache>
            </c:numRef>
          </c:val>
          <c:smooth val="0"/>
          <c:extLst xmlns:c16r2="http://schemas.microsoft.com/office/drawing/2015/06/chart">
            <c:ext xmlns:c16="http://schemas.microsoft.com/office/drawing/2014/chart" uri="{C3380CC4-5D6E-409C-BE32-E72D297353CC}">
              <c16:uniqueId val="{00000003-2B86-4682-8D84-EE468FB7CEC5}"/>
            </c:ext>
          </c:extLst>
        </c:ser>
        <c:ser>
          <c:idx val="3"/>
          <c:order val="4"/>
          <c:tx>
            <c:strRef>
              <c:f>Sheet1!$F$1</c:f>
              <c:strCache>
                <c:ptCount val="1"/>
                <c:pt idx="0">
                  <c:v>low oil and gas supply - nuclear</c:v>
                </c:pt>
              </c:strCache>
            </c:strRef>
          </c:tx>
          <c:spPr>
            <a:ln w="22225" cap="rnd">
              <a:solidFill>
                <a:srgbClr val="EBC7A4"/>
              </a:solidFill>
              <a:prstDash val="sysDash"/>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0.80696830099999994</c:v>
                </c:pt>
                <c:pt idx="1">
                  <c:v>0.79020436699999996</c:v>
                </c:pt>
                <c:pt idx="2">
                  <c:v>0.76933124899999994</c:v>
                </c:pt>
                <c:pt idx="3">
                  <c:v>0.789016473</c:v>
                </c:pt>
                <c:pt idx="4">
                  <c:v>0.797165982</c:v>
                </c:pt>
                <c:pt idx="5">
                  <c:v>0.79717787699999998</c:v>
                </c:pt>
                <c:pt idx="6">
                  <c:v>0.80569394799999994</c:v>
                </c:pt>
                <c:pt idx="7">
                  <c:v>0.80494963500000005</c:v>
                </c:pt>
                <c:pt idx="8">
                  <c:v>0.80707775900000001</c:v>
                </c:pt>
                <c:pt idx="9">
                  <c:v>0.80726245100000005</c:v>
                </c:pt>
                <c:pt idx="10">
                  <c:v>0.79167321800000001</c:v>
                </c:pt>
                <c:pt idx="11">
                  <c:v>0.78020544400000003</c:v>
                </c:pt>
                <c:pt idx="12">
                  <c:v>0.76582727100000003</c:v>
                </c:pt>
                <c:pt idx="13">
                  <c:v>0.76790789800000003</c:v>
                </c:pt>
                <c:pt idx="14">
                  <c:v>0.77099829099999995</c:v>
                </c:pt>
                <c:pt idx="15">
                  <c:v>0.74210449200000006</c:v>
                </c:pt>
                <c:pt idx="16">
                  <c:v>0.73328393600000008</c:v>
                </c:pt>
                <c:pt idx="17">
                  <c:v>0.73356091300000004</c:v>
                </c:pt>
                <c:pt idx="18">
                  <c:v>0.73383789099999996</c:v>
                </c:pt>
                <c:pt idx="19">
                  <c:v>0.73419201699999992</c:v>
                </c:pt>
                <c:pt idx="20">
                  <c:v>0.73487084999999996</c:v>
                </c:pt>
                <c:pt idx="21">
                  <c:v>0.73596319600000004</c:v>
                </c:pt>
                <c:pt idx="22">
                  <c:v>0.73672168000000005</c:v>
                </c:pt>
                <c:pt idx="23">
                  <c:v>0.73745080600000001</c:v>
                </c:pt>
                <c:pt idx="24">
                  <c:v>0.73107629399999996</c:v>
                </c:pt>
                <c:pt idx="25">
                  <c:v>0.73248132300000002</c:v>
                </c:pt>
                <c:pt idx="26">
                  <c:v>0.73352587899999999</c:v>
                </c:pt>
                <c:pt idx="27">
                  <c:v>0.73373706100000002</c:v>
                </c:pt>
                <c:pt idx="28">
                  <c:v>0.73394775400000001</c:v>
                </c:pt>
                <c:pt idx="29">
                  <c:v>0.73394775400000001</c:v>
                </c:pt>
                <c:pt idx="30">
                  <c:v>0.73429260299999999</c:v>
                </c:pt>
                <c:pt idx="31">
                  <c:v>0.73554467800000001</c:v>
                </c:pt>
                <c:pt idx="32">
                  <c:v>0.73645019499999997</c:v>
                </c:pt>
                <c:pt idx="33">
                  <c:v>0.73732372999999995</c:v>
                </c:pt>
                <c:pt idx="34">
                  <c:v>0.73807910200000004</c:v>
                </c:pt>
                <c:pt idx="35">
                  <c:v>0.73889758300000008</c:v>
                </c:pt>
                <c:pt idx="36">
                  <c:v>0.73932360800000008</c:v>
                </c:pt>
                <c:pt idx="37">
                  <c:v>0.73974975600000004</c:v>
                </c:pt>
                <c:pt idx="38">
                  <c:v>0.740015015</c:v>
                </c:pt>
                <c:pt idx="39">
                  <c:v>0.74033569300000002</c:v>
                </c:pt>
                <c:pt idx="40">
                  <c:v>0.739679321</c:v>
                </c:pt>
              </c:numCache>
            </c:numRef>
          </c:val>
          <c:smooth val="0"/>
          <c:extLst xmlns:c16r2="http://schemas.microsoft.com/office/drawing/2015/06/chart">
            <c:ext xmlns:c16="http://schemas.microsoft.com/office/drawing/2014/chart" uri="{C3380CC4-5D6E-409C-BE32-E72D297353CC}">
              <c16:uniqueId val="{00000004-2B86-4682-8D84-EE468FB7CEC5}"/>
            </c:ext>
          </c:extLst>
        </c:ser>
        <c:ser>
          <c:idx val="5"/>
          <c:order val="5"/>
          <c:tx>
            <c:strRef>
              <c:f>Sheet1!$G$1</c:f>
              <c:strCache>
                <c:ptCount val="1"/>
                <c:pt idx="0">
                  <c:v>Reference - nuclear</c:v>
                </c:pt>
              </c:strCache>
            </c:strRef>
          </c:tx>
          <c:spPr>
            <a:ln w="22225" cap="rnd">
              <a:solidFill>
                <a:srgbClr val="000000"/>
              </a:solidFill>
              <a:prstDash val="sysDash"/>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Sheet1!$G$2:$G$42</c:f>
              <c:numCache>
                <c:formatCode>General</c:formatCode>
                <c:ptCount val="41"/>
                <c:pt idx="0">
                  <c:v>0.80696830099999994</c:v>
                </c:pt>
                <c:pt idx="1">
                  <c:v>0.79020436699999996</c:v>
                </c:pt>
                <c:pt idx="2">
                  <c:v>0.76933124899999994</c:v>
                </c:pt>
                <c:pt idx="3">
                  <c:v>0.789016473</c:v>
                </c:pt>
                <c:pt idx="4">
                  <c:v>0.797165982</c:v>
                </c:pt>
                <c:pt idx="5">
                  <c:v>0.79717787699999998</c:v>
                </c:pt>
                <c:pt idx="6">
                  <c:v>0.80569394799999994</c:v>
                </c:pt>
                <c:pt idx="7">
                  <c:v>0.80494963500000005</c:v>
                </c:pt>
                <c:pt idx="8">
                  <c:v>0.80707775900000001</c:v>
                </c:pt>
                <c:pt idx="9">
                  <c:v>0.80725695800000008</c:v>
                </c:pt>
                <c:pt idx="10">
                  <c:v>0.79307165499999999</c:v>
                </c:pt>
                <c:pt idx="11">
                  <c:v>0.78021447799999999</c:v>
                </c:pt>
                <c:pt idx="12">
                  <c:v>0.76562353499999991</c:v>
                </c:pt>
                <c:pt idx="13">
                  <c:v>0.76771270800000002</c:v>
                </c:pt>
                <c:pt idx="14">
                  <c:v>0.77080505399999999</c:v>
                </c:pt>
                <c:pt idx="15">
                  <c:v>0.74774780299999999</c:v>
                </c:pt>
                <c:pt idx="16">
                  <c:v>0.67854431199999998</c:v>
                </c:pt>
                <c:pt idx="17">
                  <c:v>0.67882409700000002</c:v>
                </c:pt>
                <c:pt idx="18">
                  <c:v>0.67917993200000004</c:v>
                </c:pt>
                <c:pt idx="19">
                  <c:v>0.679534058</c:v>
                </c:pt>
                <c:pt idx="20">
                  <c:v>0.68021289100000004</c:v>
                </c:pt>
                <c:pt idx="21">
                  <c:v>0.68127758800000005</c:v>
                </c:pt>
                <c:pt idx="22">
                  <c:v>0.68200195299999999</c:v>
                </c:pt>
                <c:pt idx="23">
                  <c:v>0.66650482199999994</c:v>
                </c:pt>
                <c:pt idx="24">
                  <c:v>0.64991827400000002</c:v>
                </c:pt>
                <c:pt idx="25">
                  <c:v>0.65132324200000002</c:v>
                </c:pt>
                <c:pt idx="26">
                  <c:v>0.652367798</c:v>
                </c:pt>
                <c:pt idx="27">
                  <c:v>0.65257897900000006</c:v>
                </c:pt>
                <c:pt idx="28">
                  <c:v>0.65278967300000001</c:v>
                </c:pt>
                <c:pt idx="29">
                  <c:v>0.65278967300000001</c:v>
                </c:pt>
                <c:pt idx="30">
                  <c:v>0.64427893100000011</c:v>
                </c:pt>
                <c:pt idx="31">
                  <c:v>0.64553106699999996</c:v>
                </c:pt>
                <c:pt idx="32">
                  <c:v>0.64643664599999995</c:v>
                </c:pt>
                <c:pt idx="33">
                  <c:v>0.63855639599999992</c:v>
                </c:pt>
                <c:pt idx="34">
                  <c:v>0.639311768</c:v>
                </c:pt>
                <c:pt idx="35">
                  <c:v>0.64013024900000004</c:v>
                </c:pt>
                <c:pt idx="36">
                  <c:v>0.64055639599999992</c:v>
                </c:pt>
                <c:pt idx="37">
                  <c:v>0.640982422</c:v>
                </c:pt>
                <c:pt idx="38">
                  <c:v>0.64124768100000007</c:v>
                </c:pt>
                <c:pt idx="39">
                  <c:v>0.64156835899999998</c:v>
                </c:pt>
                <c:pt idx="40">
                  <c:v>0.64203173800000002</c:v>
                </c:pt>
              </c:numCache>
            </c:numRef>
          </c:val>
          <c:smooth val="0"/>
          <c:extLst xmlns:c16r2="http://schemas.microsoft.com/office/drawing/2015/06/chart">
            <c:ext xmlns:c16="http://schemas.microsoft.com/office/drawing/2014/chart" uri="{C3380CC4-5D6E-409C-BE32-E72D297353CC}">
              <c16:uniqueId val="{00000005-2B86-4682-8D84-EE468FB7CEC5}"/>
            </c:ext>
          </c:extLst>
        </c:ser>
        <c:dLbls>
          <c:showLegendKey val="0"/>
          <c:showVal val="0"/>
          <c:showCatName val="0"/>
          <c:showSerName val="0"/>
          <c:showPercent val="0"/>
          <c:showBubbleSize val="0"/>
        </c:dLbls>
        <c:smooth val="0"/>
        <c:axId val="-651758048"/>
        <c:axId val="-651767296"/>
      </c:lineChart>
      <c:catAx>
        <c:axId val="-651758048"/>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67296"/>
        <c:crosses val="autoZero"/>
        <c:auto val="1"/>
        <c:lblAlgn val="ctr"/>
        <c:lblOffset val="100"/>
        <c:tickLblSkip val="10"/>
        <c:tickMarkSkip val="10"/>
        <c:noMultiLvlLbl val="0"/>
      </c:catAx>
      <c:valAx>
        <c:axId val="-6517672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651758048"/>
        <c:crossesAt val="10"/>
        <c:crossBetween val="midCat"/>
      </c:valAx>
      <c:spPr>
        <a:noFill/>
        <a:ln>
          <a:noFill/>
        </a:ln>
        <a:effectLst/>
      </c:spPr>
    </c:plotArea>
    <c:plotVisOnly val="1"/>
    <c:dispBlanksAs val="gap"/>
    <c:showDLblsOverMax val="0"/>
  </c:chart>
  <c:spPr>
    <a:solidFill>
      <a:schemeClr val="bg1"/>
    </a:solidFill>
    <a:ln w="0" cap="flat" cmpd="sng" algn="ctr">
      <a:solidFill>
        <a:schemeClr val="bg1"/>
      </a:solidFill>
      <a:round/>
    </a:ln>
    <a:effectLst/>
  </c:spPr>
  <c:txPr>
    <a:bodyPr/>
    <a:lstStyle/>
    <a:p>
      <a:pPr>
        <a:defRPr sz="1000">
          <a:solidFill>
            <a:sysClr val="windowText" lastClr="000000"/>
          </a:solidFill>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cdr:y>
    </cdr:from>
    <cdr:to>
      <cdr:x>0.55686</cdr:x>
      <cdr:y>0.1932</cdr:y>
    </cdr:to>
    <cdr:sp macro="" textlink="">
      <cdr:nvSpPr>
        <cdr:cNvPr id="2" name="TextBox 1"/>
        <cdr:cNvSpPr txBox="1"/>
      </cdr:nvSpPr>
      <cdr:spPr bwMode="auto">
        <a:xfrm xmlns:a="http://schemas.openxmlformats.org/drawingml/2006/main">
          <a:off x="-449443" y="0"/>
          <a:ext cx="3322928" cy="96458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AEO2020 U.S. energy-related </a:t>
          </a:r>
          <a:r>
            <a:rPr lang="en-US" sz="1400" b="1" dirty="0" smtClean="0">
              <a:solidFill>
                <a:schemeClr val="tx1"/>
              </a:solidFill>
              <a:ea typeface="Times New Roman" charset="0"/>
              <a:cs typeface="Times New Roman" charset="0"/>
            </a:rPr>
            <a:t>CO2 </a:t>
          </a:r>
          <a:r>
            <a:rPr lang="en-US" sz="1400" b="1" i="0" dirty="0" smtClean="0">
              <a:solidFill>
                <a:schemeClr val="tx1"/>
              </a:solidFill>
              <a:latin typeface="+mn-lt"/>
              <a:ea typeface="Times New Roman" charset="0"/>
              <a:cs typeface="Times New Roman" charset="0"/>
            </a:rPr>
            <a:t>emissions cases</a:t>
          </a:r>
          <a:endParaRPr lang="en-US" sz="1400" b="1" i="0" baseline="0" dirty="0">
            <a:solidFill>
              <a:schemeClr val="tx1"/>
            </a:solidFill>
            <a:latin typeface="+mn-lt"/>
            <a:ea typeface="Times New Roman" charset="0"/>
            <a:cs typeface="Times New Roman" charset="0"/>
          </a:endParaRPr>
        </a:p>
        <a:p xmlns:a="http://schemas.openxmlformats.org/drawingml/2006/main">
          <a:pPr eaLnBrk="0" hangingPunct="0"/>
          <a:endParaRPr lang="en-US" sz="200" b="1" i="0" baseline="0" dirty="0">
            <a:solidFill>
              <a:sysClr val="windowText" lastClr="000000"/>
            </a:solidFill>
            <a:latin typeface="+mn-lt"/>
            <a:ea typeface="Times New Roman" charset="0"/>
            <a:cs typeface="Times New Roman" charset="0"/>
          </a:endParaRP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billion metric </a:t>
          </a:r>
          <a:r>
            <a:rPr lang="en-US" sz="1400" i="0" baseline="0" dirty="0">
              <a:solidFill>
                <a:sysClr val="windowText" lastClr="000000"/>
              </a:solidFill>
              <a:latin typeface="+mn-lt"/>
              <a:ea typeface="Times New Roman" charset="0"/>
              <a:cs typeface="Times New Roman" charset="0"/>
            </a:rPr>
            <a:t>tons</a:t>
          </a:r>
        </a:p>
        <a:p xmlns:a="http://schemas.openxmlformats.org/drawingml/2006/main">
          <a:pPr eaLnBrk="0" hangingPunct="0"/>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0.14844</cdr:x>
      <cdr:y>0.14816</cdr:y>
    </cdr:from>
    <cdr:to>
      <cdr:x>0.56511</cdr:x>
      <cdr:y>0.2775</cdr:y>
    </cdr:to>
    <cdr:sp macro="" textlink="">
      <cdr:nvSpPr>
        <cdr:cNvPr id="6" name="TextBox 3"/>
        <cdr:cNvSpPr txBox="1"/>
      </cdr:nvSpPr>
      <cdr:spPr bwMode="auto">
        <a:xfrm xmlns:a="http://schemas.openxmlformats.org/drawingml/2006/main">
          <a:off x="1577307" y="704209"/>
          <a:ext cx="4427625" cy="61474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solidFill>
                <a:srgbClr val="333333"/>
              </a:solidFill>
              <a:latin typeface="+mn-lt"/>
              <a:ea typeface="Times New Roman" charset="0"/>
              <a:cs typeface="Times New Roman" charset="0"/>
            </a:rPr>
            <a:t>          </a:t>
          </a:r>
          <a:r>
            <a:rPr lang="en-US" sz="1400" b="1" i="0" dirty="0">
              <a:solidFill>
                <a:schemeClr val="tx1"/>
              </a:solidFill>
              <a:latin typeface="+mn-lt"/>
              <a:ea typeface="Times New Roman" charset="0"/>
              <a:cs typeface="Times New Roman" charset="0"/>
            </a:rPr>
            <a:t>2019</a:t>
          </a:r>
        </a:p>
        <a:p xmlns:a="http://schemas.openxmlformats.org/drawingml/2006/main">
          <a:pPr eaLnBrk="0" hangingPunct="0"/>
          <a:r>
            <a:rPr lang="en-US" sz="1400" b="0" i="0" dirty="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a:solidFill>
              <a:schemeClr val="tx1"/>
            </a:solidFill>
            <a:latin typeface="+mn-lt"/>
            <a:ea typeface="Times New Roman" charset="0"/>
            <a:cs typeface="Times New Roman" charset="0"/>
          </a:endParaRPr>
        </a:p>
      </cdr:txBody>
    </cdr:sp>
  </cdr:relSizeAnchor>
  <cdr:relSizeAnchor xmlns:cdr="http://schemas.openxmlformats.org/drawingml/2006/chartDrawing">
    <cdr:from>
      <cdr:x>0.79875</cdr:x>
      <cdr:y>0.18315</cdr:y>
    </cdr:from>
    <cdr:to>
      <cdr:x>0.99445</cdr:x>
      <cdr:y>0.51301</cdr:y>
    </cdr:to>
    <cdr:sp macro="" textlink="">
      <cdr:nvSpPr>
        <cdr:cNvPr id="8" name="TextBox 1"/>
        <cdr:cNvSpPr txBox="1"/>
      </cdr:nvSpPr>
      <cdr:spPr bwMode="auto">
        <a:xfrm xmlns:a="http://schemas.openxmlformats.org/drawingml/2006/main">
          <a:off x="8487697" y="870529"/>
          <a:ext cx="2079522" cy="156777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rgbClr val="0071A1"/>
              </a:solidFill>
              <a:latin typeface="Arial" panose="020B0604020202020204" pitchFamily="34" charset="0"/>
              <a:ea typeface="Times New Roman" charset="0"/>
              <a:cs typeface="Arial" panose="020B0604020202020204" pitchFamily="34" charset="0"/>
            </a:rPr>
            <a:t>High Economic Growth</a:t>
          </a:r>
          <a:endParaRPr lang="en-US" sz="1400" b="1" i="0" baseline="0" dirty="0">
            <a:solidFill>
              <a:srgbClr val="0071A1"/>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endParaRPr lang="en-US" sz="1400" b="1" i="0" baseline="0" dirty="0">
            <a:solidFill>
              <a:schemeClr val="accent3">
                <a:lumMod val="75000"/>
              </a:schemeClr>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1" i="0" baseline="0" dirty="0">
              <a:solidFill>
                <a:srgbClr val="000000"/>
              </a:solidFill>
              <a:latin typeface="Arial" panose="020B0604020202020204" pitchFamily="34" charset="0"/>
              <a:ea typeface="Times New Roman" charset="0"/>
              <a:cs typeface="Arial" panose="020B0604020202020204" pitchFamily="34" charset="0"/>
            </a:rPr>
            <a:t>Reference</a:t>
          </a:r>
        </a:p>
        <a:p xmlns:a="http://schemas.openxmlformats.org/drawingml/2006/main">
          <a:pPr eaLnBrk="0" hangingPunct="0"/>
          <a:endParaRPr lang="en-US" sz="1400" b="1" i="0" baseline="0" dirty="0">
            <a:solidFill>
              <a:schemeClr val="accent3">
                <a:lumMod val="40000"/>
                <a:lumOff val="60000"/>
              </a:schemeClr>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1" i="0" baseline="0" dirty="0">
              <a:solidFill>
                <a:srgbClr val="89DBFF"/>
              </a:solidFill>
              <a:latin typeface="Arial" panose="020B0604020202020204" pitchFamily="34" charset="0"/>
              <a:ea typeface="Times New Roman" charset="0"/>
              <a:cs typeface="Arial" panose="020B0604020202020204" pitchFamily="34" charset="0"/>
            </a:rPr>
            <a:t>Low </a:t>
          </a:r>
          <a:r>
            <a:rPr lang="en-US" sz="1400" b="1" i="0" baseline="0" dirty="0" smtClean="0">
              <a:solidFill>
                <a:srgbClr val="89DBFF"/>
              </a:solidFill>
              <a:latin typeface="Arial" panose="020B0604020202020204" pitchFamily="34" charset="0"/>
              <a:ea typeface="Times New Roman" charset="0"/>
              <a:cs typeface="Arial" panose="020B0604020202020204" pitchFamily="34" charset="0"/>
            </a:rPr>
            <a:t>Economic Growth</a:t>
          </a:r>
        </a:p>
        <a:p xmlns:a="http://schemas.openxmlformats.org/drawingml/2006/main">
          <a:pPr eaLnBrk="0" hangingPunct="0"/>
          <a:endParaRPr lang="en-US" sz="1400" b="1" dirty="0">
            <a:solidFill>
              <a:srgbClr val="89DBFF"/>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1" dirty="0">
              <a:solidFill>
                <a:srgbClr val="D9D9D9"/>
              </a:solidFill>
              <a:latin typeface="Arial" panose="020B0604020202020204" pitchFamily="34" charset="0"/>
              <a:ea typeface="Times New Roman" charset="0"/>
              <a:cs typeface="Arial" panose="020B0604020202020204" pitchFamily="34" charset="0"/>
            </a:rPr>
            <a:t>o</a:t>
          </a:r>
          <a:r>
            <a:rPr lang="en-US" sz="1400" b="1" i="0" baseline="0" dirty="0" smtClean="0">
              <a:solidFill>
                <a:srgbClr val="D9D9D9"/>
              </a:solidFill>
              <a:latin typeface="Arial" panose="020B0604020202020204" pitchFamily="34" charset="0"/>
              <a:ea typeface="Times New Roman" charset="0"/>
              <a:cs typeface="Arial" panose="020B0604020202020204" pitchFamily="34" charset="0"/>
            </a:rPr>
            <a:t>ther cases</a:t>
          </a:r>
          <a:endParaRPr lang="en-US" sz="1400" b="1" i="0" baseline="0" dirty="0">
            <a:solidFill>
              <a:srgbClr val="D9D9D9"/>
            </a:solidFill>
            <a:latin typeface="Arial" panose="020B0604020202020204" pitchFamily="34" charset="0"/>
            <a:ea typeface="Times New Roman" charset="0"/>
            <a:cs typeface="Arial" panose="020B0604020202020204" pitchFamily="34" charset="0"/>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cdr:x>
      <cdr:y>0</cdr:y>
    </cdr:from>
    <cdr:to>
      <cdr:x>0.55686</cdr:x>
      <cdr:y>0.1932</cdr:y>
    </cdr:to>
    <cdr:sp macro="" textlink="">
      <cdr:nvSpPr>
        <cdr:cNvPr id="2" name="TextBox 1"/>
        <cdr:cNvSpPr txBox="1"/>
      </cdr:nvSpPr>
      <cdr:spPr bwMode="auto">
        <a:xfrm xmlns:a="http://schemas.openxmlformats.org/drawingml/2006/main">
          <a:off x="0" y="0"/>
          <a:ext cx="3322928" cy="96458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dirty="0" smtClean="0">
              <a:solidFill>
                <a:schemeClr val="tx1"/>
              </a:solidFill>
              <a:ea typeface="Times New Roman" charset="0"/>
              <a:cs typeface="Times New Roman" charset="0"/>
            </a:rPr>
            <a:t>AEO2020 </a:t>
          </a:r>
          <a:r>
            <a:rPr lang="en-US" sz="1400" b="1" dirty="0" smtClean="0">
              <a:ea typeface="Times New Roman" charset="0"/>
              <a:cs typeface="Times New Roman" charset="0"/>
            </a:rPr>
            <a:t>U.S. energy-related CO2 emissions</a:t>
          </a:r>
          <a:endParaRPr lang="en-US" sz="1400" b="1"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200" b="1" i="0" baseline="0" dirty="0">
            <a:solidFill>
              <a:sysClr val="windowText" lastClr="000000"/>
            </a:solidFill>
            <a:latin typeface="+mn-lt"/>
            <a:ea typeface="Times New Roman" charset="0"/>
            <a:cs typeface="Times New Roman" charset="0"/>
          </a:endParaRPr>
        </a:p>
        <a:p xmlns:a="http://schemas.openxmlformats.org/drawingml/2006/main">
          <a:pPr eaLnBrk="0" hangingPunct="0"/>
          <a:r>
            <a:rPr lang="en-US" sz="1400" dirty="0">
              <a:ea typeface="Times New Roman" charset="0"/>
              <a:cs typeface="Times New Roman" charset="0"/>
            </a:rPr>
            <a:t>b</a:t>
          </a:r>
          <a:r>
            <a:rPr lang="en-US" sz="1400" i="0" baseline="0" dirty="0" smtClean="0">
              <a:solidFill>
                <a:sysClr val="windowText" lastClr="000000"/>
              </a:solidFill>
              <a:latin typeface="+mn-lt"/>
              <a:ea typeface="Times New Roman" charset="0"/>
              <a:cs typeface="Times New Roman" charset="0"/>
            </a:rPr>
            <a:t>illion metric </a:t>
          </a:r>
          <a:r>
            <a:rPr lang="en-US" sz="1400" i="0" baseline="0" dirty="0">
              <a:solidFill>
                <a:sysClr val="windowText" lastClr="000000"/>
              </a:solidFill>
              <a:latin typeface="+mn-lt"/>
              <a:ea typeface="Times New Roman" charset="0"/>
              <a:cs typeface="Times New Roman" charset="0"/>
            </a:rPr>
            <a:t>tons</a:t>
          </a:r>
        </a:p>
        <a:p xmlns:a="http://schemas.openxmlformats.org/drawingml/2006/main">
          <a:pPr eaLnBrk="0" hangingPunct="0"/>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0.11827</cdr:x>
      <cdr:y>0.13487</cdr:y>
    </cdr:from>
    <cdr:to>
      <cdr:x>0.65923</cdr:x>
      <cdr:y>0.26421</cdr:y>
    </cdr:to>
    <cdr:sp macro="" textlink="">
      <cdr:nvSpPr>
        <cdr:cNvPr id="6" name="TextBox 3"/>
        <cdr:cNvSpPr txBox="1"/>
      </cdr:nvSpPr>
      <cdr:spPr bwMode="auto">
        <a:xfrm xmlns:a="http://schemas.openxmlformats.org/drawingml/2006/main">
          <a:off x="461996" y="674969"/>
          <a:ext cx="2113188" cy="64729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solidFill>
                <a:srgbClr val="333333"/>
              </a:solidFill>
              <a:latin typeface="+mn-lt"/>
              <a:ea typeface="Times New Roman" charset="0"/>
              <a:cs typeface="Times New Roman" charset="0"/>
            </a:rPr>
            <a:t>          </a:t>
          </a:r>
          <a:r>
            <a:rPr lang="en-US" sz="1400" b="1" i="0" dirty="0">
              <a:solidFill>
                <a:schemeClr val="tx1"/>
              </a:solidFill>
              <a:latin typeface="+mn-lt"/>
              <a:ea typeface="Times New Roman" charset="0"/>
              <a:cs typeface="Times New Roman" charset="0"/>
            </a:rPr>
            <a:t>2019</a:t>
          </a:r>
        </a:p>
        <a:p xmlns:a="http://schemas.openxmlformats.org/drawingml/2006/main">
          <a:pPr eaLnBrk="0" hangingPunct="0"/>
          <a:r>
            <a:rPr lang="en-US" sz="1400" b="0" i="0" dirty="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a:solidFill>
              <a:schemeClr val="tx1"/>
            </a:solidFill>
            <a:latin typeface="+mn-lt"/>
            <a:ea typeface="Times New Roman" charset="0"/>
            <a:cs typeface="Times New Roman" charset="0"/>
          </a:endParaRPr>
        </a:p>
      </cdr:txBody>
    </cdr:sp>
  </cdr:relSizeAnchor>
  <cdr:relSizeAnchor xmlns:cdr="http://schemas.openxmlformats.org/drawingml/2006/chartDrawing">
    <cdr:from>
      <cdr:x>0.48001</cdr:x>
      <cdr:y>0.41944</cdr:y>
    </cdr:from>
    <cdr:to>
      <cdr:x>0.87173</cdr:x>
      <cdr:y>0.82451</cdr:y>
    </cdr:to>
    <cdr:sp macro="" textlink="">
      <cdr:nvSpPr>
        <cdr:cNvPr id="7" name="TextBox 1"/>
        <cdr:cNvSpPr txBox="1"/>
      </cdr:nvSpPr>
      <cdr:spPr bwMode="auto">
        <a:xfrm xmlns:a="http://schemas.openxmlformats.org/drawingml/2006/main">
          <a:off x="1875095" y="2099125"/>
          <a:ext cx="1530213" cy="202719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rgbClr val="467126"/>
              </a:solidFill>
              <a:latin typeface="Arial" panose="020B0604020202020204" pitchFamily="34" charset="0"/>
              <a:ea typeface="Times New Roman" charset="0"/>
              <a:cs typeface="Arial" panose="020B0604020202020204" pitchFamily="34" charset="0"/>
            </a:rPr>
            <a:t>High </a:t>
          </a:r>
          <a:r>
            <a:rPr lang="en-US" sz="1400" b="1" i="0" baseline="0" dirty="0">
              <a:solidFill>
                <a:srgbClr val="467126"/>
              </a:solidFill>
              <a:latin typeface="Arial" panose="020B0604020202020204" pitchFamily="34" charset="0"/>
              <a:ea typeface="Times New Roman" charset="0"/>
              <a:cs typeface="Arial" panose="020B0604020202020204" pitchFamily="34" charset="0"/>
            </a:rPr>
            <a:t>Renewables</a:t>
          </a:r>
        </a:p>
        <a:p xmlns:a="http://schemas.openxmlformats.org/drawingml/2006/main">
          <a:pPr eaLnBrk="0" hangingPunct="0"/>
          <a:r>
            <a:rPr lang="en-US" sz="1400" b="1" i="0" baseline="0" dirty="0">
              <a:solidFill>
                <a:srgbClr val="467126"/>
              </a:solidFill>
              <a:latin typeface="Arial" panose="020B0604020202020204" pitchFamily="34" charset="0"/>
              <a:ea typeface="Times New Roman" charset="0"/>
              <a:cs typeface="Arial" panose="020B0604020202020204" pitchFamily="34" charset="0"/>
            </a:rPr>
            <a:t>Cost</a:t>
          </a:r>
        </a:p>
        <a:p xmlns:a="http://schemas.openxmlformats.org/drawingml/2006/main">
          <a:pPr eaLnBrk="0" hangingPunct="0"/>
          <a:endParaRPr lang="en-US" sz="1400" b="1" i="0" baseline="0" dirty="0">
            <a:solidFill>
              <a:srgbClr val="000000"/>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1" i="0" baseline="0" dirty="0">
              <a:solidFill>
                <a:srgbClr val="000000"/>
              </a:solidFill>
              <a:latin typeface="Arial" panose="020B0604020202020204" pitchFamily="34" charset="0"/>
              <a:ea typeface="Times New Roman" charset="0"/>
              <a:cs typeface="Arial" panose="020B0604020202020204" pitchFamily="34" charset="0"/>
            </a:rPr>
            <a:t>Reference</a:t>
          </a:r>
          <a:endParaRPr lang="en-US" sz="1400" b="1" i="0" baseline="0" dirty="0">
            <a:solidFill>
              <a:schemeClr val="accent3">
                <a:lumMod val="40000"/>
                <a:lumOff val="60000"/>
              </a:schemeClr>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endParaRPr lang="en-US" sz="1400" b="1" i="0" baseline="0" dirty="0">
            <a:solidFill>
              <a:schemeClr val="accent3">
                <a:lumMod val="40000"/>
                <a:lumOff val="60000"/>
              </a:schemeClr>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1" i="0" baseline="0" dirty="0">
              <a:solidFill>
                <a:srgbClr val="BDE0A2"/>
              </a:solidFill>
              <a:latin typeface="Arial" panose="020B0604020202020204" pitchFamily="34" charset="0"/>
              <a:ea typeface="Times New Roman" charset="0"/>
              <a:cs typeface="Arial" panose="020B0604020202020204" pitchFamily="34" charset="0"/>
            </a:rPr>
            <a:t>Low Renewables</a:t>
          </a:r>
        </a:p>
        <a:p xmlns:a="http://schemas.openxmlformats.org/drawingml/2006/main">
          <a:pPr eaLnBrk="0" hangingPunct="0"/>
          <a:r>
            <a:rPr lang="en-US" sz="1400" b="1" i="0" baseline="0" dirty="0">
              <a:solidFill>
                <a:srgbClr val="BDE0A2"/>
              </a:solidFill>
              <a:latin typeface="Arial" panose="020B0604020202020204" pitchFamily="34" charset="0"/>
              <a:ea typeface="Times New Roman" charset="0"/>
              <a:cs typeface="Arial" panose="020B0604020202020204" pitchFamily="34" charset="0"/>
            </a:rPr>
            <a:t>Cost</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1400" b="1" i="0" baseline="0" dirty="0" smtClean="0">
            <a:solidFill>
              <a:srgbClr val="EBC7A4"/>
            </a:solidFill>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dirty="0">
              <a:solidFill>
                <a:srgbClr val="D9D9D9"/>
              </a:solidFill>
              <a:ea typeface="Times New Roman" charset="0"/>
              <a:cs typeface="Times New Roman" charset="0"/>
            </a:rPr>
            <a:t>o</a:t>
          </a:r>
          <a:r>
            <a:rPr lang="en-US" sz="1400" b="1" dirty="0" smtClean="0">
              <a:solidFill>
                <a:srgbClr val="D9D9D9"/>
              </a:solidFill>
              <a:ea typeface="Times New Roman" charset="0"/>
              <a:cs typeface="Times New Roman" charset="0"/>
            </a:rPr>
            <a:t>ther cases</a:t>
          </a:r>
          <a:endParaRPr lang="en-US" sz="1400" b="1" i="0" baseline="0" dirty="0">
            <a:solidFill>
              <a:srgbClr val="D9D9D9"/>
            </a:solidFill>
            <a:ea typeface="Times New Roman" charset="0"/>
            <a:cs typeface="Times New Roman" charset="0"/>
          </a:endParaRPr>
        </a:p>
        <a:p xmlns:a="http://schemas.openxmlformats.org/drawingml/2006/main">
          <a:pPr eaLnBrk="0" hangingPunct="0"/>
          <a:endParaRPr lang="en-US" sz="1400" i="0" dirty="0">
            <a:solidFill>
              <a:schemeClr val="accent3"/>
            </a:solidFill>
            <a:ea typeface="Times New Roman" charset="0"/>
            <a:cs typeface="Times New Roman" charset="0"/>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cdr:x>
      <cdr:y>0</cdr:y>
    </cdr:from>
    <cdr:to>
      <cdr:x>0.55686</cdr:x>
      <cdr:y>0.1932</cdr:y>
    </cdr:to>
    <cdr:sp macro="" textlink="">
      <cdr:nvSpPr>
        <cdr:cNvPr id="2" name="TextBox 1"/>
        <cdr:cNvSpPr txBox="1"/>
      </cdr:nvSpPr>
      <cdr:spPr bwMode="auto">
        <a:xfrm xmlns:a="http://schemas.openxmlformats.org/drawingml/2006/main">
          <a:off x="0" y="0"/>
          <a:ext cx="3322928" cy="96458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AEO2020 </a:t>
          </a:r>
          <a:r>
            <a:rPr lang="en-US" sz="1400" b="1" dirty="0">
              <a:ea typeface="Times New Roman" charset="0"/>
              <a:cs typeface="Times New Roman" charset="0"/>
            </a:rPr>
            <a:t>f</a:t>
          </a:r>
          <a:r>
            <a:rPr lang="en-US" sz="1400" b="1" i="0" baseline="0" dirty="0" smtClean="0">
              <a:solidFill>
                <a:sysClr val="windowText" lastClr="000000"/>
              </a:solidFill>
              <a:latin typeface="+mn-lt"/>
              <a:ea typeface="Times New Roman" charset="0"/>
              <a:cs typeface="Times New Roman" charset="0"/>
            </a:rPr>
            <a:t>ossil fuel-fired electric generation</a:t>
          </a:r>
          <a:endParaRPr lang="en-US" sz="1400" b="1"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200" b="1" i="0" baseline="0" dirty="0">
            <a:solidFill>
              <a:sysClr val="windowText" lastClr="000000"/>
            </a:solidFill>
            <a:latin typeface="+mn-lt"/>
            <a:ea typeface="Times New Roman" charset="0"/>
            <a:cs typeface="Times New Roman" charset="0"/>
          </a:endParaRPr>
        </a:p>
        <a:p xmlns:a="http://schemas.openxmlformats.org/drawingml/2006/main">
          <a:pPr eaLnBrk="0" hangingPunct="0"/>
          <a:r>
            <a:rPr lang="en-US" sz="1400" dirty="0" smtClean="0">
              <a:ea typeface="Times New Roman" charset="0"/>
              <a:cs typeface="Times New Roman" charset="0"/>
            </a:rPr>
            <a:t>tr</a:t>
          </a:r>
          <a:r>
            <a:rPr lang="en-US" sz="1400" i="0" baseline="0" dirty="0" smtClean="0">
              <a:solidFill>
                <a:sysClr val="windowText" lastClr="000000"/>
              </a:solidFill>
              <a:latin typeface="+mn-lt"/>
              <a:ea typeface="Times New Roman" charset="0"/>
              <a:cs typeface="Times New Roman" charset="0"/>
            </a:rPr>
            <a:t>illion </a:t>
          </a:r>
          <a:r>
            <a:rPr lang="en-US" sz="1400" i="0" baseline="0" dirty="0" err="1">
              <a:solidFill>
                <a:sysClr val="windowText" lastClr="000000"/>
              </a:solidFill>
              <a:latin typeface="+mn-lt"/>
              <a:ea typeface="Times New Roman" charset="0"/>
              <a:cs typeface="Times New Roman" charset="0"/>
            </a:rPr>
            <a:t>kilowatthours</a:t>
          </a:r>
          <a:endParaRPr lang="en-US" sz="1400"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0.11193</cdr:x>
      <cdr:y>0.13487</cdr:y>
    </cdr:from>
    <cdr:to>
      <cdr:x>0.65289</cdr:x>
      <cdr:y>0.26421</cdr:y>
    </cdr:to>
    <cdr:sp macro="" textlink="">
      <cdr:nvSpPr>
        <cdr:cNvPr id="6" name="TextBox 3"/>
        <cdr:cNvSpPr txBox="1"/>
      </cdr:nvSpPr>
      <cdr:spPr bwMode="auto">
        <a:xfrm xmlns:a="http://schemas.openxmlformats.org/drawingml/2006/main">
          <a:off x="412924" y="674969"/>
          <a:ext cx="1995602" cy="64729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solidFill>
                <a:srgbClr val="333333"/>
              </a:solidFill>
              <a:latin typeface="+mn-lt"/>
              <a:ea typeface="Times New Roman" charset="0"/>
              <a:cs typeface="Times New Roman" charset="0"/>
            </a:rPr>
            <a:t>          </a:t>
          </a:r>
          <a:r>
            <a:rPr lang="en-US" sz="1400" b="1" i="0" dirty="0">
              <a:solidFill>
                <a:schemeClr val="tx1"/>
              </a:solidFill>
              <a:latin typeface="+mn-lt"/>
              <a:ea typeface="Times New Roman" charset="0"/>
              <a:cs typeface="Times New Roman" charset="0"/>
            </a:rPr>
            <a:t>2019</a:t>
          </a:r>
        </a:p>
        <a:p xmlns:a="http://schemas.openxmlformats.org/drawingml/2006/main">
          <a:pPr eaLnBrk="0" hangingPunct="0"/>
          <a:r>
            <a:rPr lang="en-US" sz="1400" b="0" i="0" dirty="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a:solidFill>
              <a:schemeClr val="tx1"/>
            </a:solidFill>
            <a:latin typeface="+mn-lt"/>
            <a:ea typeface="Times New Roman" charset="0"/>
            <a:cs typeface="Times New Roman" charset="0"/>
          </a:endParaRPr>
        </a:p>
      </cdr:txBody>
    </cdr:sp>
  </cdr:relSizeAnchor>
</c:userShapes>
</file>

<file path=ppt/drawings/drawing12.xml><?xml version="1.0" encoding="utf-8"?>
<c:userShapes xmlns:c="http://schemas.openxmlformats.org/drawingml/2006/chart">
  <cdr:relSizeAnchor xmlns:cdr="http://schemas.openxmlformats.org/drawingml/2006/chartDrawing">
    <cdr:from>
      <cdr:x>0</cdr:x>
      <cdr:y>0</cdr:y>
    </cdr:from>
    <cdr:to>
      <cdr:x>0.55686</cdr:x>
      <cdr:y>0.1932</cdr:y>
    </cdr:to>
    <cdr:sp macro="" textlink="">
      <cdr:nvSpPr>
        <cdr:cNvPr id="2" name="TextBox 1"/>
        <cdr:cNvSpPr txBox="1"/>
      </cdr:nvSpPr>
      <cdr:spPr bwMode="auto">
        <a:xfrm xmlns:a="http://schemas.openxmlformats.org/drawingml/2006/main">
          <a:off x="0" y="0"/>
          <a:ext cx="3322928" cy="96458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AEO2020 </a:t>
          </a:r>
          <a:r>
            <a:rPr lang="en-US" sz="1400" b="1" dirty="0">
              <a:ea typeface="Times New Roman" charset="0"/>
              <a:cs typeface="Times New Roman" charset="0"/>
            </a:rPr>
            <a:t>r</a:t>
          </a:r>
          <a:r>
            <a:rPr lang="en-US" sz="1400" b="1" i="0" baseline="0" dirty="0" smtClean="0">
              <a:solidFill>
                <a:sysClr val="windowText" lastClr="000000"/>
              </a:solidFill>
              <a:latin typeface="+mn-lt"/>
              <a:ea typeface="Times New Roman" charset="0"/>
              <a:cs typeface="Times New Roman" charset="0"/>
            </a:rPr>
            <a:t>enewables and </a:t>
          </a:r>
          <a:r>
            <a:rPr lang="en-US" sz="1400" b="1" i="0" baseline="0" dirty="0">
              <a:solidFill>
                <a:sysClr val="windowText" lastClr="000000"/>
              </a:solidFill>
              <a:latin typeface="+mn-lt"/>
              <a:ea typeface="Times New Roman" charset="0"/>
              <a:cs typeface="Times New Roman" charset="0"/>
            </a:rPr>
            <a:t>nuclear </a:t>
          </a:r>
          <a:r>
            <a:rPr lang="en-US" sz="1400" b="1" i="0" baseline="0" dirty="0" smtClean="0">
              <a:solidFill>
                <a:sysClr val="windowText" lastClr="000000"/>
              </a:solidFill>
              <a:latin typeface="+mn-lt"/>
              <a:ea typeface="Times New Roman" charset="0"/>
              <a:cs typeface="Times New Roman" charset="0"/>
            </a:rPr>
            <a:t>electric</a:t>
          </a:r>
          <a:r>
            <a:rPr lang="en-US" sz="1400" b="1" i="0" dirty="0" smtClean="0">
              <a:solidFill>
                <a:sysClr val="windowText" lastClr="000000"/>
              </a:solidFill>
              <a:latin typeface="+mn-lt"/>
              <a:ea typeface="Times New Roman" charset="0"/>
              <a:cs typeface="Times New Roman" charset="0"/>
            </a:rPr>
            <a:t> </a:t>
          </a:r>
        </a:p>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generation</a:t>
          </a:r>
          <a:endParaRPr lang="en-US" sz="1400" b="1"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200" b="1" i="0" baseline="0" dirty="0">
            <a:solidFill>
              <a:sysClr val="windowText" lastClr="000000"/>
            </a:solidFill>
            <a:latin typeface="+mn-lt"/>
            <a:ea typeface="Times New Roman" charset="0"/>
            <a:cs typeface="Times New Roman" charset="0"/>
          </a:endParaRPr>
        </a:p>
        <a:p xmlns:a="http://schemas.openxmlformats.org/drawingml/2006/main">
          <a:pPr eaLnBrk="0" hangingPunct="0"/>
          <a:r>
            <a:rPr lang="en-US" sz="1400" dirty="0" smtClean="0">
              <a:ea typeface="Times New Roman" charset="0"/>
              <a:cs typeface="Times New Roman" charset="0"/>
            </a:rPr>
            <a:t>tr</a:t>
          </a:r>
          <a:r>
            <a:rPr lang="en-US" sz="1400" i="0" baseline="0" dirty="0" smtClean="0">
              <a:solidFill>
                <a:sysClr val="windowText" lastClr="000000"/>
              </a:solidFill>
              <a:latin typeface="+mn-lt"/>
              <a:ea typeface="Times New Roman" charset="0"/>
              <a:cs typeface="Times New Roman" charset="0"/>
            </a:rPr>
            <a:t>illion </a:t>
          </a:r>
          <a:r>
            <a:rPr lang="en-US" sz="1400" i="0" baseline="0" dirty="0" err="1">
              <a:solidFill>
                <a:sysClr val="windowText" lastClr="000000"/>
              </a:solidFill>
              <a:latin typeface="+mn-lt"/>
              <a:ea typeface="Times New Roman" charset="0"/>
              <a:cs typeface="Times New Roman" charset="0"/>
            </a:rPr>
            <a:t>kilowatthours</a:t>
          </a:r>
          <a:endParaRPr lang="en-US" sz="1400"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0.10691</cdr:x>
      <cdr:y>0.13634</cdr:y>
    </cdr:from>
    <cdr:to>
      <cdr:x>0.64787</cdr:x>
      <cdr:y>0.26568</cdr:y>
    </cdr:to>
    <cdr:sp macro="" textlink="">
      <cdr:nvSpPr>
        <cdr:cNvPr id="6" name="TextBox 3"/>
        <cdr:cNvSpPr txBox="1"/>
      </cdr:nvSpPr>
      <cdr:spPr bwMode="auto">
        <a:xfrm xmlns:a="http://schemas.openxmlformats.org/drawingml/2006/main">
          <a:off x="401898" y="682343"/>
          <a:ext cx="2033619" cy="64729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solidFill>
                <a:srgbClr val="333333"/>
              </a:solidFill>
              <a:latin typeface="+mn-lt"/>
              <a:ea typeface="Times New Roman" charset="0"/>
              <a:cs typeface="Times New Roman" charset="0"/>
            </a:rPr>
            <a:t>          </a:t>
          </a:r>
          <a:r>
            <a:rPr lang="en-US" sz="1400" b="1" i="0" dirty="0">
              <a:solidFill>
                <a:schemeClr val="tx1"/>
              </a:solidFill>
              <a:latin typeface="+mn-lt"/>
              <a:ea typeface="Times New Roman" charset="0"/>
              <a:cs typeface="Times New Roman" charset="0"/>
            </a:rPr>
            <a:t>2019</a:t>
          </a:r>
        </a:p>
        <a:p xmlns:a="http://schemas.openxmlformats.org/drawingml/2006/main">
          <a:pPr eaLnBrk="0" hangingPunct="0"/>
          <a:r>
            <a:rPr lang="en-US" sz="1400" b="0" i="0" dirty="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a:solidFill>
              <a:schemeClr val="tx1"/>
            </a:solidFill>
            <a:latin typeface="+mn-lt"/>
            <a:ea typeface="Times New Roman" charset="0"/>
            <a:cs typeface="Times New Roman" charset="0"/>
          </a:endParaRPr>
        </a:p>
      </cdr:txBody>
    </cdr:sp>
  </cdr:relSizeAnchor>
</c:userShapes>
</file>

<file path=ppt/drawings/drawing13.xml><?xml version="1.0" encoding="utf-8"?>
<c:userShapes xmlns:c="http://schemas.openxmlformats.org/drawingml/2006/chart">
  <cdr:relSizeAnchor xmlns:cdr="http://schemas.openxmlformats.org/drawingml/2006/chartDrawing">
    <cdr:from>
      <cdr:x>0</cdr:x>
      <cdr:y>0</cdr:y>
    </cdr:from>
    <cdr:to>
      <cdr:x>0.55686</cdr:x>
      <cdr:y>0.1932</cdr:y>
    </cdr:to>
    <cdr:sp macro="" textlink="">
      <cdr:nvSpPr>
        <cdr:cNvPr id="2" name="TextBox 1"/>
        <cdr:cNvSpPr txBox="1"/>
      </cdr:nvSpPr>
      <cdr:spPr bwMode="auto">
        <a:xfrm xmlns:a="http://schemas.openxmlformats.org/drawingml/2006/main">
          <a:off x="0" y="0"/>
          <a:ext cx="3151514" cy="9182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dirty="0" smtClean="0">
              <a:ea typeface="Times New Roman" charset="0"/>
              <a:cs typeface="Times New Roman" charset="0"/>
            </a:rPr>
            <a:t>Carbon intensity by energy sector (</a:t>
          </a:r>
          <a:r>
            <a:rPr lang="en-US" sz="1400" b="1" dirty="0" smtClean="0">
              <a:solidFill>
                <a:schemeClr val="tx1"/>
              </a:solidFill>
              <a:ea typeface="Times New Roman" charset="0"/>
              <a:cs typeface="Times New Roman" charset="0"/>
            </a:rPr>
            <a:t>AEO2020 </a:t>
          </a:r>
          <a:r>
            <a:rPr lang="en-US" sz="1400" b="1" dirty="0" smtClean="0">
              <a:ea typeface="Times New Roman" charset="0"/>
              <a:cs typeface="Times New Roman" charset="0"/>
            </a:rPr>
            <a:t>Reference case)</a:t>
          </a:r>
          <a:endParaRPr lang="en-US" sz="1400" b="1"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200" b="1" i="0" baseline="0" dirty="0">
            <a:solidFill>
              <a:sysClr val="windowText" lastClr="000000"/>
            </a:solidFill>
            <a:latin typeface="+mn-lt"/>
            <a:ea typeface="Times New Roman" charset="0"/>
            <a:cs typeface="Times New Roman" charset="0"/>
          </a:endParaRPr>
        </a:p>
        <a:p xmlns:a="http://schemas.openxmlformats.org/drawingml/2006/main">
          <a:pPr eaLnBrk="0" hangingPunct="0"/>
          <a:r>
            <a:rPr lang="en-US" sz="1400" dirty="0">
              <a:ea typeface="Times New Roman" charset="0"/>
              <a:cs typeface="Times New Roman" charset="0"/>
            </a:rPr>
            <a:t>m</a:t>
          </a:r>
          <a:r>
            <a:rPr lang="en-US" sz="1400" i="0" baseline="0" dirty="0" smtClean="0">
              <a:solidFill>
                <a:sysClr val="windowText" lastClr="000000"/>
              </a:solidFill>
              <a:latin typeface="+mn-lt"/>
              <a:ea typeface="Times New Roman" charset="0"/>
              <a:cs typeface="Times New Roman" charset="0"/>
            </a:rPr>
            <a:t>etric tons of carbon dioxide</a:t>
          </a:r>
          <a:r>
            <a:rPr lang="en-US" sz="1400" i="0" dirty="0" smtClean="0">
              <a:solidFill>
                <a:sysClr val="windowText" lastClr="000000"/>
              </a:solidFill>
              <a:latin typeface="+mn-lt"/>
              <a:ea typeface="Times New Roman" charset="0"/>
              <a:cs typeface="Times New Roman" charset="0"/>
            </a:rPr>
            <a:t> per billion British thermal units</a:t>
          </a:r>
          <a:endParaRPr lang="en-US" sz="1400"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0.29459</cdr:x>
      <cdr:y>0.12384</cdr:y>
    </cdr:from>
    <cdr:to>
      <cdr:x>0.83555</cdr:x>
      <cdr:y>0.25318</cdr:y>
    </cdr:to>
    <cdr:sp macro="" textlink="">
      <cdr:nvSpPr>
        <cdr:cNvPr id="6" name="TextBox 3"/>
        <cdr:cNvSpPr txBox="1"/>
      </cdr:nvSpPr>
      <cdr:spPr bwMode="auto">
        <a:xfrm xmlns:a="http://schemas.openxmlformats.org/drawingml/2006/main">
          <a:off x="1667223" y="588616"/>
          <a:ext cx="3061529" cy="6147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solidFill>
                <a:srgbClr val="333333"/>
              </a:solidFill>
              <a:latin typeface="+mn-lt"/>
              <a:ea typeface="Times New Roman" charset="0"/>
              <a:cs typeface="Times New Roman" charset="0"/>
            </a:rPr>
            <a:t>          </a:t>
          </a:r>
          <a:r>
            <a:rPr lang="en-US" sz="1400" b="1" i="0" dirty="0">
              <a:solidFill>
                <a:schemeClr val="tx1"/>
              </a:solidFill>
              <a:latin typeface="+mn-lt"/>
              <a:ea typeface="Times New Roman" charset="0"/>
              <a:cs typeface="Times New Roman" charset="0"/>
            </a:rPr>
            <a:t>2019</a:t>
          </a:r>
        </a:p>
        <a:p xmlns:a="http://schemas.openxmlformats.org/drawingml/2006/main">
          <a:pPr eaLnBrk="0" hangingPunct="0"/>
          <a:r>
            <a:rPr lang="en-US" sz="1400" b="0" i="0" dirty="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a:solidFill>
              <a:schemeClr val="tx1"/>
            </a:solidFill>
            <a:latin typeface="+mn-lt"/>
            <a:ea typeface="Times New Roman" charset="0"/>
            <a:cs typeface="Times New Roman" charset="0"/>
          </a:endParaRPr>
        </a:p>
      </cdr:txBody>
    </cdr:sp>
  </cdr:relSizeAnchor>
  <cdr:relSizeAnchor xmlns:cdr="http://schemas.openxmlformats.org/drawingml/2006/chartDrawing">
    <cdr:from>
      <cdr:x>0.7888</cdr:x>
      <cdr:y>0.25947</cdr:y>
    </cdr:from>
    <cdr:to>
      <cdr:x>1</cdr:x>
      <cdr:y>0.82305</cdr:y>
    </cdr:to>
    <cdr:sp macro="" textlink="">
      <cdr:nvSpPr>
        <cdr:cNvPr id="5" name="TextBox 1"/>
        <cdr:cNvSpPr txBox="1"/>
      </cdr:nvSpPr>
      <cdr:spPr bwMode="auto">
        <a:xfrm xmlns:a="http://schemas.openxmlformats.org/drawingml/2006/main">
          <a:off x="4464143" y="1233254"/>
          <a:ext cx="1195294" cy="267868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eaLnBrk="0" hangingPunct="0"/>
          <a:endParaRPr lang="en-US" sz="300" b="1" i="0" dirty="0">
            <a:solidFill>
              <a:schemeClr val="tx2"/>
            </a:solidFill>
            <a:latin typeface="+mn-lt"/>
            <a:ea typeface="Times New Roman" charset="0"/>
            <a:cs typeface="Times New Roman" charset="0"/>
          </a:endParaRPr>
        </a:p>
        <a:p xmlns:a="http://schemas.openxmlformats.org/drawingml/2006/main">
          <a:pPr algn="l" eaLnBrk="0" hangingPunct="0"/>
          <a:endParaRPr lang="en-US" sz="400" b="1" i="0" dirty="0">
            <a:solidFill>
              <a:schemeClr val="accent1"/>
            </a:solidFill>
            <a:latin typeface="+mn-lt"/>
            <a:ea typeface="Times New Roman" charset="0"/>
            <a:cs typeface="Times New Roman" charset="0"/>
          </a:endParaRPr>
        </a:p>
        <a:p xmlns:a="http://schemas.openxmlformats.org/drawingml/2006/main">
          <a:pPr algn="l" eaLnBrk="0" hangingPunct="0"/>
          <a:r>
            <a:rPr kumimoji="0" lang="en-US" sz="1400" b="1" i="0" u="none" strike="noStrike" kern="0" cap="none" spc="0" normalizeH="0" baseline="0" noProof="0" dirty="0" smtClean="0">
              <a:ln>
                <a:noFill/>
              </a:ln>
              <a:solidFill>
                <a:srgbClr val="003953"/>
              </a:solidFill>
              <a:effectLst/>
              <a:uLnTx/>
              <a:uFillTx/>
              <a:latin typeface="+mn-lt"/>
              <a:ea typeface="Times New Roman" charset="0"/>
              <a:cs typeface="Times New Roman" charset="0"/>
            </a:rPr>
            <a:t>transportation</a:t>
          </a:r>
        </a:p>
        <a:p xmlns:a="http://schemas.openxmlformats.org/drawingml/2006/main">
          <a:pPr marL="0" marR="0" lvl="0" indent="0" algn="l" defTabSz="914400" eaLnBrk="0" fontAlgn="auto" latinLnBrk="0" hangingPunct="0">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a:noFill/>
            </a:ln>
            <a:solidFill>
              <a:srgbClr val="E3A5AC"/>
            </a:solidFill>
            <a:effectLst/>
            <a:uLnTx/>
            <a:uFillTx/>
            <a:latin typeface="+mn-lt"/>
            <a:ea typeface="Times New Roman" charset="0"/>
            <a:cs typeface="Times New Roman" charset="0"/>
          </a:endParaRPr>
        </a:p>
        <a:p xmlns:a="http://schemas.openxmlformats.org/drawingml/2006/main">
          <a:pPr marL="0" marR="0" lvl="0" indent="0" algn="l"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E3A5AC"/>
              </a:solidFill>
              <a:effectLst/>
              <a:uLnTx/>
              <a:uFillTx/>
              <a:latin typeface="+mn-lt"/>
              <a:ea typeface="Times New Roman" charset="0"/>
              <a:cs typeface="Times New Roman" charset="0"/>
            </a:rPr>
            <a:t>commercial</a:t>
          </a:r>
          <a:endParaRPr kumimoji="0" lang="en-US" sz="1400" b="1" i="0" u="none" strike="noStrike" kern="0" cap="none" spc="0" normalizeH="0" baseline="0" noProof="0" dirty="0">
            <a:ln>
              <a:noFill/>
            </a:ln>
            <a:solidFill>
              <a:srgbClr val="A33340">
                <a:lumMod val="75000"/>
              </a:srgbClr>
            </a:solidFill>
            <a:effectLst/>
            <a:uLnTx/>
            <a:uFillTx/>
            <a:latin typeface="+mn-lt"/>
            <a:ea typeface="Times New Roman" charset="0"/>
            <a:cs typeface="Times New Roman" charset="0"/>
          </a:endParaRPr>
        </a:p>
        <a:p xmlns:a="http://schemas.openxmlformats.org/drawingml/2006/main">
          <a:pPr marL="0" marR="0" lvl="0" indent="0" algn="l"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7A2630"/>
              </a:solidFill>
              <a:effectLst/>
              <a:uLnTx/>
              <a:uFillTx/>
              <a:latin typeface="+mn-lt"/>
              <a:ea typeface="Times New Roman" charset="0"/>
              <a:cs typeface="Times New Roman" charset="0"/>
            </a:rPr>
            <a:t>residential</a:t>
          </a:r>
        </a:p>
        <a:p xmlns:a="http://schemas.openxmlformats.org/drawingml/2006/main">
          <a:pPr algn="l" eaLnBrk="0" hangingPunct="0"/>
          <a:endParaRPr lang="en-US" sz="1400" b="1" dirty="0">
            <a:solidFill>
              <a:schemeClr val="accent3"/>
            </a:solidFill>
            <a:ea typeface="Times New Roman" charset="0"/>
            <a:cs typeface="Times New Roman" charset="0"/>
          </a:endParaRPr>
        </a:p>
        <a:p xmlns:a="http://schemas.openxmlformats.org/drawingml/2006/main">
          <a:pPr algn="l" eaLnBrk="0" hangingPunct="0"/>
          <a:r>
            <a:rPr lang="en-US" sz="1400" b="1" i="0" dirty="0">
              <a:solidFill>
                <a:srgbClr val="5D9732"/>
              </a:solidFill>
              <a:latin typeface="+mn-lt"/>
              <a:ea typeface="Times New Roman" charset="0"/>
              <a:cs typeface="Times New Roman" charset="0"/>
            </a:rPr>
            <a:t>industrial</a:t>
          </a:r>
        </a:p>
        <a:p xmlns:a="http://schemas.openxmlformats.org/drawingml/2006/main">
          <a:pPr algn="l" eaLnBrk="0" hangingPunct="0"/>
          <a:endParaRPr kumimoji="0" lang="en-US" sz="1400" b="1" i="0" u="none" strike="noStrike" kern="0" cap="none" spc="0" normalizeH="0" baseline="0" noProof="0" dirty="0">
            <a:ln>
              <a:noFill/>
            </a:ln>
            <a:solidFill>
              <a:srgbClr val="E1AB76"/>
            </a:solidFill>
            <a:effectLst/>
            <a:uLnTx/>
            <a:uFillTx/>
            <a:latin typeface="+mn-lt"/>
            <a:ea typeface="Times New Roman" charset="0"/>
            <a:cs typeface="Times New Roman" charset="0"/>
          </a:endParaRPr>
        </a:p>
        <a:p xmlns:a="http://schemas.openxmlformats.org/drawingml/2006/main">
          <a:pPr algn="l" eaLnBrk="0" hangingPunct="0"/>
          <a:r>
            <a:rPr kumimoji="0" lang="en-US" sz="1400" b="1" i="0" u="none" strike="noStrike" kern="0" cap="none" spc="0" normalizeH="0" baseline="0" noProof="0" dirty="0">
              <a:ln>
                <a:noFill/>
              </a:ln>
              <a:solidFill>
                <a:srgbClr val="E1AB76"/>
              </a:solidFill>
              <a:effectLst/>
              <a:uLnTx/>
              <a:uFillTx/>
              <a:latin typeface="+mn-lt"/>
              <a:ea typeface="Times New Roman" charset="0"/>
              <a:cs typeface="Times New Roman" charset="0"/>
            </a:rPr>
            <a:t>electric power</a:t>
          </a:r>
          <a:endParaRPr lang="en-US" sz="1400" b="1" i="0" dirty="0">
            <a:solidFill>
              <a:srgbClr val="E1AB76"/>
            </a:solidFill>
            <a:latin typeface="+mn-lt"/>
            <a:ea typeface="Times New Roman" charset="0"/>
            <a:cs typeface="Times New Roman" charset="0"/>
          </a:endParaRPr>
        </a:p>
        <a:p xmlns:a="http://schemas.openxmlformats.org/drawingml/2006/main">
          <a:pPr algn="l" eaLnBrk="0" hangingPunct="0"/>
          <a:endParaRPr lang="en-US" sz="1400" b="1" i="0" dirty="0">
            <a:solidFill>
              <a:schemeClr val="accent2"/>
            </a:solidFill>
            <a:latin typeface="+mn-lt"/>
            <a:ea typeface="Times New Roman" charset="0"/>
            <a:cs typeface="Times New Roman" charset="0"/>
          </a:endParaRPr>
        </a:p>
        <a:p xmlns:a="http://schemas.openxmlformats.org/drawingml/2006/main">
          <a:pPr algn="l" eaLnBrk="0" hangingPunct="0"/>
          <a:endParaRPr lang="en-US" sz="1400" b="1" i="0" dirty="0">
            <a:solidFill>
              <a:schemeClr val="accent5">
                <a:lumMod val="75000"/>
              </a:schemeClr>
            </a:solidFill>
            <a:latin typeface="+mn-lt"/>
            <a:ea typeface="Times New Roman" charset="0"/>
            <a:cs typeface="Times New Roman" charset="0"/>
          </a:endParaRPr>
        </a:p>
        <a:p xmlns:a="http://schemas.openxmlformats.org/drawingml/2006/main">
          <a:pPr algn="l" eaLnBrk="0" hangingPunct="0"/>
          <a:endParaRPr lang="en-US" sz="1400" b="1" i="0" dirty="0">
            <a:solidFill>
              <a:schemeClr val="accent5">
                <a:lumMod val="75000"/>
              </a:schemeClr>
            </a:solidFill>
            <a:latin typeface="+mn-lt"/>
            <a:ea typeface="Times New Roman" charset="0"/>
            <a:cs typeface="Times New Roman" charset="0"/>
          </a:endParaRPr>
        </a:p>
        <a:p xmlns:a="http://schemas.openxmlformats.org/drawingml/2006/main">
          <a:pPr algn="l" eaLnBrk="0" hangingPunct="0"/>
          <a:endParaRPr lang="en-US" sz="1400" b="1" i="0" dirty="0">
            <a:solidFill>
              <a:schemeClr val="accent5">
                <a:lumMod val="60000"/>
                <a:lumOff val="40000"/>
              </a:schemeClr>
            </a:solidFill>
            <a:latin typeface="+mn-lt"/>
            <a:ea typeface="Times New Roman" charset="0"/>
            <a:cs typeface="Times New Roman" charset="0"/>
          </a:endParaRPr>
        </a:p>
      </cdr:txBody>
    </cdr:sp>
  </cdr:relSizeAnchor>
</c:userShapes>
</file>

<file path=ppt/drawings/drawing14.xml><?xml version="1.0" encoding="utf-8"?>
<c:userShapes xmlns:c="http://schemas.openxmlformats.org/drawingml/2006/chart">
  <cdr:relSizeAnchor xmlns:cdr="http://schemas.openxmlformats.org/drawingml/2006/chartDrawing">
    <cdr:from>
      <cdr:x>0</cdr:x>
      <cdr:y>0</cdr:y>
    </cdr:from>
    <cdr:to>
      <cdr:x>0.55686</cdr:x>
      <cdr:y>0.1932</cdr:y>
    </cdr:to>
    <cdr:sp macro="" textlink="">
      <cdr:nvSpPr>
        <cdr:cNvPr id="2" name="TextBox 1"/>
        <cdr:cNvSpPr txBox="1"/>
      </cdr:nvSpPr>
      <cdr:spPr bwMode="auto">
        <a:xfrm xmlns:a="http://schemas.openxmlformats.org/drawingml/2006/main">
          <a:off x="0" y="0"/>
          <a:ext cx="3151514" cy="9182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dirty="0" smtClean="0">
              <a:ea typeface="Times New Roman" charset="0"/>
              <a:cs typeface="Times New Roman" charset="0"/>
            </a:rPr>
            <a:t>Carbon intensity by end-use sector (</a:t>
          </a:r>
          <a:r>
            <a:rPr lang="en-US" sz="1400" b="1" dirty="0" smtClean="0">
              <a:solidFill>
                <a:schemeClr val="tx1"/>
              </a:solidFill>
              <a:ea typeface="Times New Roman" charset="0"/>
              <a:cs typeface="Times New Roman" charset="0"/>
            </a:rPr>
            <a:t>AEO2020 </a:t>
          </a:r>
          <a:r>
            <a:rPr lang="en-US" sz="1400" b="1" dirty="0" smtClean="0">
              <a:ea typeface="Times New Roman" charset="0"/>
              <a:cs typeface="Times New Roman" charset="0"/>
            </a:rPr>
            <a:t>Reference case)</a:t>
          </a:r>
          <a:endParaRPr lang="en-US" sz="1400" b="1"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200" b="1" i="0" baseline="0" dirty="0">
            <a:solidFill>
              <a:sysClr val="windowText" lastClr="000000"/>
            </a:solidFill>
            <a:latin typeface="+mn-lt"/>
            <a:ea typeface="Times New Roman" charset="0"/>
            <a:cs typeface="Times New Roman" charset="0"/>
          </a:endParaRPr>
        </a:p>
        <a:p xmlns:a="http://schemas.openxmlformats.org/drawingml/2006/main">
          <a:pPr eaLnBrk="0" hangingPunct="0"/>
          <a:r>
            <a:rPr lang="en-US" sz="1400" dirty="0">
              <a:ea typeface="Times New Roman" charset="0"/>
              <a:cs typeface="Times New Roman" charset="0"/>
            </a:rPr>
            <a:t>m</a:t>
          </a:r>
          <a:r>
            <a:rPr lang="en-US" sz="1400" i="0" baseline="0" dirty="0" smtClean="0">
              <a:solidFill>
                <a:sysClr val="windowText" lastClr="000000"/>
              </a:solidFill>
              <a:latin typeface="+mn-lt"/>
              <a:ea typeface="Times New Roman" charset="0"/>
              <a:cs typeface="Times New Roman" charset="0"/>
            </a:rPr>
            <a:t>etric tons of carbon dioxide</a:t>
          </a:r>
          <a:r>
            <a:rPr lang="en-US" sz="1400" i="0" dirty="0" smtClean="0">
              <a:solidFill>
                <a:sysClr val="windowText" lastClr="000000"/>
              </a:solidFill>
              <a:latin typeface="+mn-lt"/>
              <a:ea typeface="Times New Roman" charset="0"/>
              <a:cs typeface="Times New Roman" charset="0"/>
            </a:rPr>
            <a:t> per billion British thermal units</a:t>
          </a:r>
          <a:endParaRPr lang="en-US" sz="1400"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0.29459</cdr:x>
      <cdr:y>0.12384</cdr:y>
    </cdr:from>
    <cdr:to>
      <cdr:x>0.83555</cdr:x>
      <cdr:y>0.25318</cdr:y>
    </cdr:to>
    <cdr:sp macro="" textlink="">
      <cdr:nvSpPr>
        <cdr:cNvPr id="6" name="TextBox 3"/>
        <cdr:cNvSpPr txBox="1"/>
      </cdr:nvSpPr>
      <cdr:spPr bwMode="auto">
        <a:xfrm xmlns:a="http://schemas.openxmlformats.org/drawingml/2006/main">
          <a:off x="1667223" y="588616"/>
          <a:ext cx="3061529" cy="6147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solidFill>
                <a:srgbClr val="333333"/>
              </a:solidFill>
              <a:latin typeface="+mn-lt"/>
              <a:ea typeface="Times New Roman" charset="0"/>
              <a:cs typeface="Times New Roman" charset="0"/>
            </a:rPr>
            <a:t>          </a:t>
          </a:r>
          <a:r>
            <a:rPr lang="en-US" sz="1400" b="1" i="0" dirty="0">
              <a:solidFill>
                <a:schemeClr val="tx1"/>
              </a:solidFill>
              <a:latin typeface="+mn-lt"/>
              <a:ea typeface="Times New Roman" charset="0"/>
              <a:cs typeface="Times New Roman" charset="0"/>
            </a:rPr>
            <a:t>2019</a:t>
          </a:r>
        </a:p>
        <a:p xmlns:a="http://schemas.openxmlformats.org/drawingml/2006/main">
          <a:pPr eaLnBrk="0" hangingPunct="0"/>
          <a:r>
            <a:rPr lang="en-US" sz="1400" b="0" i="0" dirty="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a:solidFill>
              <a:schemeClr val="tx1"/>
            </a:solidFill>
            <a:latin typeface="+mn-lt"/>
            <a:ea typeface="Times New Roman" charset="0"/>
            <a:cs typeface="Times New Roman" charset="0"/>
          </a:endParaRPr>
        </a:p>
      </cdr:txBody>
    </cdr:sp>
  </cdr:relSizeAnchor>
  <cdr:relSizeAnchor xmlns:cdr="http://schemas.openxmlformats.org/drawingml/2006/chartDrawing">
    <cdr:from>
      <cdr:x>0.77447</cdr:x>
      <cdr:y>0.22966</cdr:y>
    </cdr:from>
    <cdr:to>
      <cdr:x>0.98567</cdr:x>
      <cdr:y>0.79324</cdr:y>
    </cdr:to>
    <cdr:sp macro="" textlink="">
      <cdr:nvSpPr>
        <cdr:cNvPr id="5" name="TextBox 1"/>
        <cdr:cNvSpPr txBox="1"/>
      </cdr:nvSpPr>
      <cdr:spPr bwMode="auto">
        <a:xfrm xmlns:a="http://schemas.openxmlformats.org/drawingml/2006/main">
          <a:off x="4383048" y="1091586"/>
          <a:ext cx="1195273" cy="267868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eaLnBrk="0" hangingPunct="0"/>
          <a:endParaRPr lang="en-US" sz="300" b="1" i="0" dirty="0">
            <a:solidFill>
              <a:schemeClr val="tx2"/>
            </a:solidFill>
            <a:latin typeface="+mn-lt"/>
            <a:ea typeface="Times New Roman" charset="0"/>
            <a:cs typeface="Times New Roman" charset="0"/>
          </a:endParaRPr>
        </a:p>
        <a:p xmlns:a="http://schemas.openxmlformats.org/drawingml/2006/main">
          <a:pPr algn="l" eaLnBrk="0" hangingPunct="0"/>
          <a:endParaRPr lang="en-US" sz="400" b="1" i="0" dirty="0">
            <a:solidFill>
              <a:schemeClr val="accent1"/>
            </a:solidFill>
            <a:latin typeface="+mn-lt"/>
            <a:ea typeface="Times New Roman" charset="0"/>
            <a:cs typeface="Times New Roman" charset="0"/>
          </a:endParaRPr>
        </a:p>
        <a:p xmlns:a="http://schemas.openxmlformats.org/drawingml/2006/main">
          <a:pPr algn="l" eaLnBrk="0" hangingPunct="0"/>
          <a:endParaRPr kumimoji="0" lang="en-US" sz="1400" b="1" i="0" u="none" strike="noStrike" kern="0" cap="none" spc="0" normalizeH="0" baseline="0" noProof="0" dirty="0" smtClean="0">
            <a:ln>
              <a:noFill/>
            </a:ln>
            <a:solidFill>
              <a:srgbClr val="003953"/>
            </a:solidFill>
            <a:effectLst/>
            <a:uLnTx/>
            <a:uFillTx/>
            <a:latin typeface="+mn-lt"/>
            <a:ea typeface="Times New Roman" charset="0"/>
            <a:cs typeface="Times New Roman" charset="0"/>
          </a:endParaRPr>
        </a:p>
        <a:p xmlns:a="http://schemas.openxmlformats.org/drawingml/2006/main">
          <a:pPr algn="l" eaLnBrk="0" hangingPunct="0"/>
          <a:r>
            <a:rPr kumimoji="0" lang="en-US" sz="1400" b="1" i="0" u="none" strike="noStrike" kern="0" cap="none" spc="0" normalizeH="0" baseline="0" noProof="0" dirty="0" smtClean="0">
              <a:ln>
                <a:noFill/>
              </a:ln>
              <a:solidFill>
                <a:srgbClr val="003953"/>
              </a:solidFill>
              <a:effectLst/>
              <a:uLnTx/>
              <a:uFillTx/>
              <a:latin typeface="+mn-lt"/>
              <a:ea typeface="Times New Roman" charset="0"/>
              <a:cs typeface="Times New Roman" charset="0"/>
            </a:rPr>
            <a:t>transportation</a:t>
          </a:r>
          <a:endParaRPr kumimoji="0" lang="en-US" sz="1400" b="1" i="0" u="none" strike="noStrike" kern="0" cap="none" spc="0" normalizeH="0" baseline="0" noProof="0" dirty="0">
            <a:ln>
              <a:noFill/>
            </a:ln>
            <a:solidFill>
              <a:srgbClr val="003953"/>
            </a:solidFill>
            <a:effectLst/>
            <a:uLnTx/>
            <a:uFillTx/>
            <a:latin typeface="+mn-lt"/>
            <a:ea typeface="Times New Roman" charset="0"/>
            <a:cs typeface="Times New Roman" charset="0"/>
          </a:endParaRPr>
        </a:p>
        <a:p xmlns:a="http://schemas.openxmlformats.org/drawingml/2006/main">
          <a:pPr marL="0" marR="0" lvl="0" indent="0" algn="l" defTabSz="914400" eaLnBrk="0" fontAlgn="auto" latinLnBrk="0" hangingPunct="0">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a:noFill/>
            </a:ln>
            <a:solidFill>
              <a:srgbClr val="E3A5AC"/>
            </a:solidFill>
            <a:effectLst/>
            <a:uLnTx/>
            <a:uFillTx/>
            <a:latin typeface="+mn-lt"/>
            <a:ea typeface="Times New Roman" charset="0"/>
            <a:cs typeface="Times New Roman" charset="0"/>
          </a:endParaRPr>
        </a:p>
        <a:p xmlns:a="http://schemas.openxmlformats.org/drawingml/2006/main">
          <a:pPr marL="0" marR="0" lvl="0" indent="0" algn="l" defTabSz="914400" eaLnBrk="0" fontAlgn="auto" latinLnBrk="0" hangingPunct="0">
            <a:lnSpc>
              <a:spcPct val="100000"/>
            </a:lnSpc>
            <a:spcBef>
              <a:spcPts val="0"/>
            </a:spcBef>
            <a:spcAft>
              <a:spcPts val="0"/>
            </a:spcAft>
            <a:buClrTx/>
            <a:buSzTx/>
            <a:buFontTx/>
            <a:buNone/>
            <a:tabLst/>
            <a:defRPr/>
          </a:pPr>
          <a:endParaRPr lang="en-US" sz="1400" b="1" dirty="0" smtClean="0">
            <a:solidFill>
              <a:srgbClr val="E3A5AC"/>
            </a:solidFill>
            <a:ea typeface="Times New Roman" charset="0"/>
            <a:cs typeface="Times New Roman" charset="0"/>
          </a:endParaRPr>
        </a:p>
        <a:p xmlns:a="http://schemas.openxmlformats.org/drawingml/2006/main">
          <a:pPr marL="0" marR="0" lvl="0" indent="0" algn="l" defTabSz="914400" eaLnBrk="0" fontAlgn="auto" latinLnBrk="0" hangingPunct="0">
            <a:lnSpc>
              <a:spcPct val="100000"/>
            </a:lnSpc>
            <a:spcBef>
              <a:spcPts val="0"/>
            </a:spcBef>
            <a:spcAft>
              <a:spcPts val="0"/>
            </a:spcAft>
            <a:buClrTx/>
            <a:buSzTx/>
            <a:buFontTx/>
            <a:buNone/>
            <a:tabLst/>
            <a:defRPr/>
          </a:pPr>
          <a:endParaRPr lang="en-US" sz="1400" b="1" dirty="0">
            <a:solidFill>
              <a:srgbClr val="E3A5AC"/>
            </a:solidFill>
            <a:ea typeface="Times New Roman" charset="0"/>
            <a:cs typeface="Times New Roman" charset="0"/>
          </a:endParaRPr>
        </a:p>
        <a:p xmlns:a="http://schemas.openxmlformats.org/drawingml/2006/main">
          <a:pPr marL="0" marR="0" lvl="0" indent="0" algn="l"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rgbClr val="5D9732"/>
              </a:solidFill>
              <a:effectLst/>
              <a:uLnTx/>
              <a:uFillTx/>
              <a:latin typeface="+mn-lt"/>
              <a:ea typeface="Times New Roman" charset="0"/>
              <a:cs typeface="Times New Roman" charset="0"/>
            </a:rPr>
            <a:t>industrial</a:t>
          </a:r>
        </a:p>
        <a:p xmlns:a="http://schemas.openxmlformats.org/drawingml/2006/main">
          <a:pPr marL="0" marR="0" lvl="0" indent="0" algn="l" defTabSz="914400" eaLnBrk="0" fontAlgn="auto" latinLnBrk="0" hangingPunct="0">
            <a:lnSpc>
              <a:spcPct val="100000"/>
            </a:lnSpc>
            <a:spcBef>
              <a:spcPts val="0"/>
            </a:spcBef>
            <a:spcAft>
              <a:spcPts val="0"/>
            </a:spcAft>
            <a:buClrTx/>
            <a:buSzTx/>
            <a:buFontTx/>
            <a:buNone/>
            <a:tabLst/>
            <a:defRPr/>
          </a:pPr>
          <a:r>
            <a:rPr lang="en-US" sz="1400" b="1" dirty="0" smtClean="0">
              <a:solidFill>
                <a:srgbClr val="E3A5AC"/>
              </a:solidFill>
              <a:ea typeface="Times New Roman" charset="0"/>
              <a:cs typeface="Times New Roman" charset="0"/>
            </a:rPr>
            <a:t>commercial</a:t>
          </a:r>
          <a:endParaRPr kumimoji="0" lang="en-US" sz="1400" b="1" i="0" u="none" strike="noStrike" kern="0" cap="none" spc="0" normalizeH="0" baseline="0" noProof="0" dirty="0" smtClean="0">
            <a:ln>
              <a:noFill/>
            </a:ln>
            <a:solidFill>
              <a:srgbClr val="E3A5AC"/>
            </a:solidFill>
            <a:effectLst/>
            <a:uLnTx/>
            <a:uFillTx/>
            <a:ea typeface="Times New Roman" charset="0"/>
            <a:cs typeface="Times New Roman" charset="0"/>
          </a:endParaRPr>
        </a:p>
        <a:p xmlns:a="http://schemas.openxmlformats.org/drawingml/2006/main">
          <a:pPr marL="0" marR="0" lvl="0" indent="0" algn="l" defTabSz="914400" eaLnBrk="0" fontAlgn="auto" latinLnBrk="0" hangingPunct="0">
            <a:lnSpc>
              <a:spcPct val="100000"/>
            </a:lnSpc>
            <a:spcBef>
              <a:spcPts val="0"/>
            </a:spcBef>
            <a:spcAft>
              <a:spcPts val="0"/>
            </a:spcAft>
            <a:buClrTx/>
            <a:buSzTx/>
            <a:buFontTx/>
            <a:buNone/>
            <a:tabLst/>
            <a:defRPr/>
          </a:pPr>
          <a:r>
            <a:rPr lang="en-US" sz="1400" b="1" dirty="0" smtClean="0">
              <a:solidFill>
                <a:srgbClr val="7A2630"/>
              </a:solidFill>
              <a:ea typeface="Times New Roman" charset="0"/>
              <a:cs typeface="Times New Roman" charset="0"/>
            </a:rPr>
            <a:t>residential</a:t>
          </a:r>
          <a:endParaRPr lang="en-US" sz="1400" b="1" i="0" dirty="0">
            <a:solidFill>
              <a:schemeClr val="accent2"/>
            </a:solidFill>
            <a:latin typeface="+mn-lt"/>
            <a:ea typeface="Times New Roman" charset="0"/>
            <a:cs typeface="Times New Roman" charset="0"/>
          </a:endParaRPr>
        </a:p>
        <a:p xmlns:a="http://schemas.openxmlformats.org/drawingml/2006/main">
          <a:pPr algn="l" eaLnBrk="0" hangingPunct="0"/>
          <a:endParaRPr lang="en-US" sz="1400" b="1" i="0" dirty="0">
            <a:solidFill>
              <a:schemeClr val="accent5">
                <a:lumMod val="75000"/>
              </a:schemeClr>
            </a:solidFill>
            <a:latin typeface="+mn-lt"/>
            <a:ea typeface="Times New Roman" charset="0"/>
            <a:cs typeface="Times New Roman" charset="0"/>
          </a:endParaRPr>
        </a:p>
        <a:p xmlns:a="http://schemas.openxmlformats.org/drawingml/2006/main">
          <a:pPr algn="l" eaLnBrk="0" hangingPunct="0"/>
          <a:endParaRPr lang="en-US" sz="1400" b="1" i="0" dirty="0">
            <a:solidFill>
              <a:schemeClr val="accent5">
                <a:lumMod val="75000"/>
              </a:schemeClr>
            </a:solidFill>
            <a:latin typeface="+mn-lt"/>
            <a:ea typeface="Times New Roman" charset="0"/>
            <a:cs typeface="Times New Roman" charset="0"/>
          </a:endParaRPr>
        </a:p>
        <a:p xmlns:a="http://schemas.openxmlformats.org/drawingml/2006/main">
          <a:pPr algn="l" eaLnBrk="0" hangingPunct="0"/>
          <a:endParaRPr lang="en-US" sz="1400" b="1" i="0" dirty="0">
            <a:solidFill>
              <a:schemeClr val="accent5">
                <a:lumMod val="60000"/>
                <a:lumOff val="40000"/>
              </a:schemeClr>
            </a:solidFill>
            <a:latin typeface="+mn-lt"/>
            <a:ea typeface="Times New Roman" charset="0"/>
            <a:cs typeface="Times New Roman"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0.58613</cdr:x>
      <cdr:y>0.27074</cdr:y>
    </cdr:from>
    <cdr:to>
      <cdr:x>0.88816</cdr:x>
      <cdr:y>0.84979</cdr:y>
    </cdr:to>
    <cdr:sp macro="" textlink="">
      <cdr:nvSpPr>
        <cdr:cNvPr id="3" name="TextBox 1"/>
        <cdr:cNvSpPr txBox="1"/>
      </cdr:nvSpPr>
      <cdr:spPr bwMode="auto">
        <a:xfrm xmlns:a="http://schemas.openxmlformats.org/drawingml/2006/main">
          <a:off x="3545347" y="1286829"/>
          <a:ext cx="1826891" cy="275221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endParaRPr lang="en-US" sz="1400" b="1" i="0" dirty="0">
            <a:solidFill>
              <a:schemeClr val="tx2"/>
            </a:solidFill>
            <a:latin typeface="+mn-lt"/>
            <a:ea typeface="Times New Roman" charset="0"/>
            <a:cs typeface="Times New Roman" charset="0"/>
          </a:endParaRPr>
        </a:p>
        <a:p xmlns:a="http://schemas.openxmlformats.org/drawingml/2006/main">
          <a:pPr algn="r" eaLnBrk="0" hangingPunct="0"/>
          <a:endParaRPr lang="en-US" sz="1400" b="1" i="0" dirty="0">
            <a:solidFill>
              <a:schemeClr val="accent1"/>
            </a:solidFill>
            <a:latin typeface="+mn-lt"/>
            <a:ea typeface="Times New Roman" charset="0"/>
            <a:cs typeface="Times New Roman" charset="0"/>
          </a:endParaRPr>
        </a:p>
        <a:p xmlns:a="http://schemas.openxmlformats.org/drawingml/2006/main">
          <a:pPr algn="r" eaLnBrk="0" hangingPunct="0"/>
          <a:r>
            <a:rPr lang="en-US" sz="1400" b="1" i="0" dirty="0">
              <a:solidFill>
                <a:srgbClr val="E1AB76"/>
              </a:solidFill>
              <a:latin typeface="+mn-lt"/>
              <a:ea typeface="Times New Roman" charset="0"/>
              <a:cs typeface="Times New Roman" charset="0"/>
            </a:rPr>
            <a:t>  </a:t>
          </a: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endParaRPr kumimoji="0" lang="en-US" sz="1400" b="1" i="0" u="none" strike="noStrike" kern="0" cap="none" spc="0" normalizeH="0" baseline="0" noProof="0" dirty="0">
            <a:ln>
              <a:noFill/>
            </a:ln>
            <a:solidFill>
              <a:srgbClr val="003953"/>
            </a:solidFill>
            <a:effectLst/>
            <a:uLnTx/>
            <a:uFillTx/>
            <a:latin typeface="+mn-lt"/>
            <a:ea typeface="Times New Roman" charset="0"/>
            <a:cs typeface="Times New Roman" charset="0"/>
          </a:endParaRPr>
        </a:p>
        <a:p xmlns:a="http://schemas.openxmlformats.org/drawingml/2006/main">
          <a:pPr marL="0" marR="0" lvl="0" indent="0" algn="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003953"/>
              </a:solidFill>
              <a:effectLst/>
              <a:uLnTx/>
              <a:uFillTx/>
              <a:latin typeface="+mn-lt"/>
              <a:ea typeface="Times New Roman" charset="0"/>
              <a:cs typeface="Times New Roman" charset="0"/>
            </a:rPr>
            <a:t>transportation</a:t>
          </a:r>
        </a:p>
        <a:p xmlns:a="http://schemas.openxmlformats.org/drawingml/2006/main">
          <a:pPr algn="r" eaLnBrk="0" hangingPunct="0"/>
          <a:endParaRPr lang="en-US" sz="1400" b="1" i="0" dirty="0">
            <a:solidFill>
              <a:schemeClr val="accent2"/>
            </a:solidFill>
            <a:latin typeface="+mn-lt"/>
            <a:ea typeface="Times New Roman" charset="0"/>
            <a:cs typeface="Times New Roman" charset="0"/>
          </a:endParaRPr>
        </a:p>
        <a:p xmlns:a="http://schemas.openxmlformats.org/drawingml/2006/main">
          <a:pPr algn="r" eaLnBrk="0" hangingPunct="0"/>
          <a:r>
            <a:rPr lang="en-US" sz="1400" b="1" dirty="0">
              <a:solidFill>
                <a:srgbClr val="E1AB76"/>
              </a:solidFill>
              <a:ea typeface="Times New Roman" charset="0"/>
              <a:cs typeface="Times New Roman" charset="0"/>
            </a:rPr>
            <a:t>electric power</a:t>
          </a:r>
          <a:endParaRPr lang="en-US" sz="1400" b="1" i="0" dirty="0">
            <a:solidFill>
              <a:schemeClr val="accent3"/>
            </a:solidFill>
            <a:latin typeface="+mn-lt"/>
            <a:ea typeface="Times New Roman" charset="0"/>
            <a:cs typeface="Times New Roman" charset="0"/>
          </a:endParaRPr>
        </a:p>
        <a:p xmlns:a="http://schemas.openxmlformats.org/drawingml/2006/main">
          <a:pPr algn="r" eaLnBrk="0" hangingPunct="0"/>
          <a:endParaRPr lang="en-US" sz="1400" b="1" i="0" dirty="0">
            <a:solidFill>
              <a:schemeClr val="accent3"/>
            </a:solidFill>
            <a:latin typeface="+mn-lt"/>
            <a:ea typeface="Times New Roman" charset="0"/>
            <a:cs typeface="Times New Roman" charset="0"/>
          </a:endParaRPr>
        </a:p>
        <a:p xmlns:a="http://schemas.openxmlformats.org/drawingml/2006/main">
          <a:pPr algn="r" eaLnBrk="0" hangingPunct="0"/>
          <a:r>
            <a:rPr lang="en-US" sz="1400" b="1" i="0" dirty="0">
              <a:solidFill>
                <a:schemeClr val="accent3"/>
              </a:solidFill>
              <a:latin typeface="+mn-lt"/>
              <a:ea typeface="Times New Roman" charset="0"/>
              <a:cs typeface="Times New Roman" charset="0"/>
            </a:rPr>
            <a:t>industrial</a:t>
          </a:r>
        </a:p>
        <a:p xmlns:a="http://schemas.openxmlformats.org/drawingml/2006/main">
          <a:pPr algn="r" eaLnBrk="0" hangingPunct="0"/>
          <a:endParaRPr lang="en-US" sz="1400" b="1" i="0" dirty="0">
            <a:solidFill>
              <a:schemeClr val="accent5">
                <a:lumMod val="75000"/>
              </a:schemeClr>
            </a:solidFill>
            <a:latin typeface="+mn-lt"/>
            <a:ea typeface="Times New Roman" charset="0"/>
            <a:cs typeface="Times New Roman" charset="0"/>
          </a:endParaRPr>
        </a:p>
        <a:p xmlns:a="http://schemas.openxmlformats.org/drawingml/2006/main">
          <a:pPr algn="r" eaLnBrk="0" hangingPunct="0"/>
          <a:endParaRPr lang="en-US" sz="1400" b="1" i="0" dirty="0">
            <a:solidFill>
              <a:schemeClr val="accent5">
                <a:lumMod val="75000"/>
              </a:schemeClr>
            </a:solidFill>
            <a:latin typeface="+mn-lt"/>
            <a:ea typeface="Times New Roman" charset="0"/>
            <a:cs typeface="Times New Roman" charset="0"/>
          </a:endParaRPr>
        </a:p>
        <a:p xmlns:a="http://schemas.openxmlformats.org/drawingml/2006/main">
          <a:pPr algn="r" eaLnBrk="0" hangingPunct="0"/>
          <a:r>
            <a:rPr lang="en-US" sz="1400" b="1" i="0" dirty="0">
              <a:solidFill>
                <a:srgbClr val="893F48"/>
              </a:solidFill>
              <a:latin typeface="+mn-lt"/>
              <a:ea typeface="Times New Roman" charset="0"/>
              <a:cs typeface="Times New Roman" charset="0"/>
            </a:rPr>
            <a:t>residential</a:t>
          </a:r>
        </a:p>
        <a:p xmlns:a="http://schemas.openxmlformats.org/drawingml/2006/main">
          <a:pPr algn="r" eaLnBrk="0" hangingPunct="0"/>
          <a:endParaRPr lang="en-US" sz="1400" b="1" i="0" dirty="0" smtClean="0">
            <a:solidFill>
              <a:srgbClr val="E9B8BD"/>
            </a:solidFill>
            <a:latin typeface="+mn-lt"/>
            <a:ea typeface="Times New Roman" charset="0"/>
            <a:cs typeface="Times New Roman" charset="0"/>
          </a:endParaRPr>
        </a:p>
        <a:p xmlns:a="http://schemas.openxmlformats.org/drawingml/2006/main">
          <a:pPr algn="r" eaLnBrk="0" hangingPunct="0"/>
          <a:r>
            <a:rPr lang="en-US" sz="1400" b="1" i="0" dirty="0" smtClean="0">
              <a:solidFill>
                <a:srgbClr val="E9B8BD"/>
              </a:solidFill>
              <a:latin typeface="+mn-lt"/>
              <a:ea typeface="Times New Roman" charset="0"/>
              <a:cs typeface="Times New Roman" charset="0"/>
            </a:rPr>
            <a:t>commercial</a:t>
          </a:r>
          <a:endParaRPr lang="en-US" sz="1400" b="1" i="0" dirty="0">
            <a:solidFill>
              <a:srgbClr val="E9B8BD"/>
            </a:solidFill>
            <a:latin typeface="+mn-lt"/>
            <a:ea typeface="Times New Roman" charset="0"/>
            <a:cs typeface="Times New Roman" charset="0"/>
          </a:endParaRPr>
        </a:p>
      </cdr:txBody>
    </cdr:sp>
  </cdr:relSizeAnchor>
  <cdr:relSizeAnchor xmlns:cdr="http://schemas.openxmlformats.org/drawingml/2006/chartDrawing">
    <cdr:from>
      <cdr:x>0</cdr:x>
      <cdr:y>0.01874</cdr:y>
    </cdr:from>
    <cdr:to>
      <cdr:x>1</cdr:x>
      <cdr:y>0.20852</cdr:y>
    </cdr:to>
    <cdr:sp macro="" textlink="">
      <cdr:nvSpPr>
        <cdr:cNvPr id="8" name="TextBox 1"/>
        <cdr:cNvSpPr txBox="1"/>
      </cdr:nvSpPr>
      <cdr:spPr bwMode="auto">
        <a:xfrm xmlns:a="http://schemas.openxmlformats.org/drawingml/2006/main">
          <a:off x="0" y="89071"/>
          <a:ext cx="5956558" cy="90201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dirty="0">
              <a:solidFill>
                <a:sysClr val="windowText" lastClr="000000"/>
              </a:solidFill>
              <a:latin typeface="+mn-lt"/>
              <a:ea typeface="Times New Roman" charset="0"/>
              <a:cs typeface="Times New Roman" charset="0"/>
            </a:rPr>
            <a:t>Energy-related </a:t>
          </a:r>
          <a:r>
            <a:rPr lang="en-US" sz="1400" b="1" dirty="0" smtClean="0">
              <a:ea typeface="Times New Roman" charset="0"/>
              <a:cs typeface="Times New Roman" charset="0"/>
            </a:rPr>
            <a:t>CO2 </a:t>
          </a:r>
          <a:r>
            <a:rPr lang="en-US" sz="1400" b="1" i="0" dirty="0" smtClean="0">
              <a:solidFill>
                <a:sysClr val="windowText" lastClr="000000"/>
              </a:solidFill>
              <a:latin typeface="+mn-lt"/>
              <a:ea typeface="Times New Roman" charset="0"/>
              <a:cs typeface="Times New Roman" charset="0"/>
            </a:rPr>
            <a:t>emissions </a:t>
          </a:r>
          <a:r>
            <a:rPr lang="en-US" sz="1400" b="1" i="0" dirty="0">
              <a:solidFill>
                <a:sysClr val="windowText" lastClr="000000"/>
              </a:solidFill>
              <a:latin typeface="+mn-lt"/>
              <a:ea typeface="Times New Roman" charset="0"/>
              <a:cs typeface="Times New Roman" charset="0"/>
            </a:rPr>
            <a:t>by </a:t>
          </a:r>
          <a:r>
            <a:rPr lang="en-US" sz="1400" b="1" i="0" dirty="0" smtClean="0">
              <a:solidFill>
                <a:sysClr val="windowText" lastClr="000000"/>
              </a:solidFill>
              <a:latin typeface="+mn-lt"/>
              <a:ea typeface="Times New Roman" charset="0"/>
              <a:cs typeface="Times New Roman" charset="0"/>
            </a:rPr>
            <a:t>energy </a:t>
          </a:r>
          <a:r>
            <a:rPr lang="en-US" sz="1400" b="1" i="0" dirty="0">
              <a:solidFill>
                <a:sysClr val="windowText" lastClr="000000"/>
              </a:solidFill>
              <a:latin typeface="+mn-lt"/>
              <a:ea typeface="Times New Roman" charset="0"/>
              <a:cs typeface="Times New Roman" charset="0"/>
            </a:rPr>
            <a:t>sector </a:t>
          </a:r>
          <a:r>
            <a:rPr lang="en-US" sz="1400" b="1" i="0" dirty="0" smtClean="0">
              <a:solidFill>
                <a:sysClr val="windowText" lastClr="000000"/>
              </a:solidFill>
              <a:latin typeface="+mn-lt"/>
              <a:ea typeface="Times New Roman" charset="0"/>
              <a:cs typeface="Times New Roman" charset="0"/>
            </a:rPr>
            <a:t>(</a:t>
          </a:r>
          <a:r>
            <a:rPr lang="en-US" sz="1400" b="1" i="0" dirty="0" smtClean="0">
              <a:solidFill>
                <a:schemeClr val="tx1"/>
              </a:solidFill>
              <a:latin typeface="+mn-lt"/>
              <a:ea typeface="Times New Roman" charset="0"/>
              <a:cs typeface="Times New Roman" charset="0"/>
            </a:rPr>
            <a:t>AEO2020 </a:t>
          </a:r>
          <a:r>
            <a:rPr lang="en-US" sz="1400" b="1" i="0" dirty="0" smtClean="0">
              <a:solidFill>
                <a:sysClr val="windowText" lastClr="000000"/>
              </a:solidFill>
              <a:latin typeface="+mn-lt"/>
              <a:ea typeface="Times New Roman" charset="0"/>
              <a:cs typeface="Times New Roman" charset="0"/>
            </a:rPr>
            <a:t>Reference </a:t>
          </a:r>
          <a:r>
            <a:rPr lang="en-US" sz="1400" b="1" i="0" dirty="0">
              <a:solidFill>
                <a:sysClr val="windowText" lastClr="000000"/>
              </a:solidFill>
              <a:latin typeface="+mn-lt"/>
              <a:ea typeface="Times New Roman" charset="0"/>
              <a:cs typeface="Times New Roman" charset="0"/>
            </a:rPr>
            <a:t>case)</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mn-lt"/>
              <a:ea typeface="Times New Roman" charset="0"/>
              <a:cs typeface="Times New Roman" charset="0"/>
            </a:rPr>
            <a:t>billion metric </a:t>
          </a:r>
          <a:r>
            <a:rPr kumimoji="0" lang="en-US" sz="1400" b="0" i="0" u="none" strike="noStrike" kern="0" cap="none" spc="0" normalizeH="0" baseline="0" noProof="0" dirty="0" smtClean="0">
              <a:ln>
                <a:noFill/>
              </a:ln>
              <a:solidFill>
                <a:sysClr val="windowText" lastClr="000000"/>
              </a:solidFill>
              <a:effectLst/>
              <a:uLnTx/>
              <a:uFillTx/>
              <a:latin typeface="+mn-lt"/>
              <a:ea typeface="Times New Roman" charset="0"/>
              <a:cs typeface="Times New Roman" charset="0"/>
            </a:rPr>
            <a:t>tons</a:t>
          </a:r>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0.36521</cdr:x>
      <cdr:y>0.16922</cdr:y>
    </cdr:from>
    <cdr:to>
      <cdr:x>0.65589</cdr:x>
      <cdr:y>0.3709</cdr:y>
    </cdr:to>
    <cdr:sp macro="" textlink="">
      <cdr:nvSpPr>
        <cdr:cNvPr id="2" name="TextBox 1"/>
        <cdr:cNvSpPr txBox="1"/>
      </cdr:nvSpPr>
      <cdr:spPr bwMode="auto">
        <a:xfrm xmlns:a="http://schemas.openxmlformats.org/drawingml/2006/main">
          <a:off x="2209029" y="804312"/>
          <a:ext cx="1758239" cy="95858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0" tIns="0" rIns="0" rtlCol="0">
          <a:prstTxWarp prst="textNoShape">
            <a:avLst/>
          </a:prstTxWarp>
        </a:bodyPr>
        <a:lstStyle xmlns:a="http://schemas.openxmlformats.org/drawingml/2006/main"/>
        <a:p xmlns:a="http://schemas.openxmlformats.org/drawingml/2006/main">
          <a:pPr eaLnBrk="0" hangingPunct="0"/>
          <a:r>
            <a:rPr lang="en-US" sz="1400" i="0" dirty="0">
              <a:solidFill>
                <a:srgbClr val="333333"/>
              </a:solidFill>
              <a:latin typeface="+mn-lt"/>
              <a:ea typeface="Times New Roman" charset="0"/>
              <a:cs typeface="Times New Roman" charset="0"/>
            </a:rPr>
            <a:t>        </a:t>
          </a:r>
          <a:r>
            <a:rPr lang="en-US" sz="1400" b="1" i="0" dirty="0">
              <a:solidFill>
                <a:srgbClr val="333333"/>
              </a:solidFill>
              <a:latin typeface="+mn-lt"/>
              <a:ea typeface="Times New Roman" charset="0"/>
              <a:cs typeface="Times New Roman" charset="0"/>
            </a:rPr>
            <a:t>2019</a:t>
          </a:r>
        </a:p>
        <a:p xmlns:a="http://schemas.openxmlformats.org/drawingml/2006/main">
          <a:pPr eaLnBrk="0" hangingPunct="0"/>
          <a:r>
            <a:rPr lang="en-US" sz="1400" i="0" dirty="0">
              <a:solidFill>
                <a:srgbClr val="333333"/>
              </a:solidFill>
              <a:latin typeface="+mn-lt"/>
              <a:ea typeface="Times New Roman" charset="0"/>
              <a:cs typeface="Times New Roman" charset="0"/>
            </a:rPr>
            <a:t>history     projections  </a:t>
          </a:r>
        </a:p>
      </cdr:txBody>
    </cdr:sp>
  </cdr:relSizeAnchor>
</c:userShapes>
</file>

<file path=ppt/drawings/drawing3.xml><?xml version="1.0" encoding="utf-8"?>
<c:userShapes xmlns:c="http://schemas.openxmlformats.org/drawingml/2006/chart">
  <cdr:relSizeAnchor xmlns:cdr="http://schemas.openxmlformats.org/drawingml/2006/chartDrawing">
    <cdr:from>
      <cdr:x>0.65897</cdr:x>
      <cdr:y>0.32971</cdr:y>
    </cdr:from>
    <cdr:to>
      <cdr:x>0.90879</cdr:x>
      <cdr:y>0.84617</cdr:y>
    </cdr:to>
    <cdr:sp macro="" textlink="">
      <cdr:nvSpPr>
        <cdr:cNvPr id="3" name="TextBox 1"/>
        <cdr:cNvSpPr txBox="1"/>
      </cdr:nvSpPr>
      <cdr:spPr bwMode="auto">
        <a:xfrm xmlns:a="http://schemas.openxmlformats.org/drawingml/2006/main">
          <a:off x="3783817" y="1567104"/>
          <a:ext cx="1434464" cy="245472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dirty="0">
              <a:solidFill>
                <a:srgbClr val="BD732A"/>
              </a:solidFill>
              <a:latin typeface="+mn-lt"/>
              <a:ea typeface="Times New Roman" charset="0"/>
              <a:cs typeface="Times New Roman" charset="0"/>
            </a:rPr>
            <a:t>petroleum</a:t>
          </a:r>
        </a:p>
        <a:p xmlns:a="http://schemas.openxmlformats.org/drawingml/2006/main">
          <a:pPr algn="r" eaLnBrk="0" hangingPunct="0"/>
          <a:endParaRPr lang="en-US" sz="1400" b="1" i="0" dirty="0">
            <a:solidFill>
              <a:schemeClr val="accent1"/>
            </a:solidFill>
            <a:latin typeface="+mn-lt"/>
            <a:ea typeface="Times New Roman" charset="0"/>
            <a:cs typeface="Times New Roman" charset="0"/>
          </a:endParaRPr>
        </a:p>
        <a:p xmlns:a="http://schemas.openxmlformats.org/drawingml/2006/main">
          <a:pPr algn="r" eaLnBrk="0" hangingPunct="0"/>
          <a:endParaRPr lang="en-US" sz="1400" b="1" i="0" dirty="0">
            <a:solidFill>
              <a:schemeClr val="accent1"/>
            </a:solidFill>
            <a:latin typeface="+mn-lt"/>
            <a:ea typeface="Times New Roman" charset="0"/>
            <a:cs typeface="Times New Roman" charset="0"/>
          </a:endParaRPr>
        </a:p>
        <a:p xmlns:a="http://schemas.openxmlformats.org/drawingml/2006/main">
          <a:pPr algn="r" eaLnBrk="0" hangingPunct="0"/>
          <a:endParaRPr lang="en-US" sz="1400" b="1" i="0" dirty="0">
            <a:solidFill>
              <a:schemeClr val="accent1"/>
            </a:solidFill>
            <a:latin typeface="+mn-lt"/>
            <a:ea typeface="Times New Roman" charset="0"/>
            <a:cs typeface="Times New Roman" charset="0"/>
          </a:endParaRPr>
        </a:p>
        <a:p xmlns:a="http://schemas.openxmlformats.org/drawingml/2006/main">
          <a:pPr algn="r" eaLnBrk="0" hangingPunct="0"/>
          <a:r>
            <a:rPr lang="en-US" sz="1400" b="1" i="0" dirty="0">
              <a:solidFill>
                <a:schemeClr val="accent1"/>
              </a:solidFill>
              <a:latin typeface="+mn-lt"/>
              <a:ea typeface="Times New Roman" charset="0"/>
              <a:cs typeface="Times New Roman" charset="0"/>
            </a:rPr>
            <a:t>natural gas</a:t>
          </a:r>
        </a:p>
        <a:p xmlns:a="http://schemas.openxmlformats.org/drawingml/2006/main">
          <a:pPr algn="r" eaLnBrk="0" hangingPunct="0"/>
          <a:endParaRPr lang="en-US" sz="1400" b="1" i="0" dirty="0">
            <a:solidFill>
              <a:schemeClr val="accent2"/>
            </a:solidFill>
            <a:latin typeface="+mn-lt"/>
            <a:ea typeface="Times New Roman" charset="0"/>
            <a:cs typeface="Times New Roman" charset="0"/>
          </a:endParaRPr>
        </a:p>
        <a:p xmlns:a="http://schemas.openxmlformats.org/drawingml/2006/main">
          <a:pPr algn="r" eaLnBrk="0" hangingPunct="0"/>
          <a:endParaRPr lang="en-US" sz="1400" b="1" i="0" dirty="0">
            <a:solidFill>
              <a:schemeClr val="tx1">
                <a:lumMod val="50000"/>
                <a:lumOff val="50000"/>
              </a:schemeClr>
            </a:solidFill>
            <a:latin typeface="+mn-lt"/>
            <a:ea typeface="Times New Roman" charset="0"/>
            <a:cs typeface="Times New Roman" charset="0"/>
          </a:endParaRPr>
        </a:p>
        <a:p xmlns:a="http://schemas.openxmlformats.org/drawingml/2006/main">
          <a:pPr algn="r" eaLnBrk="0" hangingPunct="0"/>
          <a:endParaRPr lang="en-US" sz="1400" b="1" i="0" dirty="0">
            <a:solidFill>
              <a:schemeClr val="tx1">
                <a:lumMod val="50000"/>
                <a:lumOff val="50000"/>
              </a:schemeClr>
            </a:solidFill>
            <a:latin typeface="+mn-lt"/>
            <a:ea typeface="Times New Roman" charset="0"/>
            <a:cs typeface="Times New Roman" charset="0"/>
          </a:endParaRPr>
        </a:p>
        <a:p xmlns:a="http://schemas.openxmlformats.org/drawingml/2006/main">
          <a:pPr algn="r" eaLnBrk="0" hangingPunct="0"/>
          <a:r>
            <a:rPr lang="en-US" sz="1400" b="1" i="0" dirty="0">
              <a:solidFill>
                <a:schemeClr val="tx1">
                  <a:lumMod val="50000"/>
                  <a:lumOff val="50000"/>
                </a:schemeClr>
              </a:solidFill>
              <a:latin typeface="+mn-lt"/>
              <a:ea typeface="Times New Roman" charset="0"/>
              <a:cs typeface="Times New Roman" charset="0"/>
            </a:rPr>
            <a:t>coal</a:t>
          </a:r>
        </a:p>
      </cdr:txBody>
    </cdr:sp>
  </cdr:relSizeAnchor>
  <cdr:relSizeAnchor xmlns:cdr="http://schemas.openxmlformats.org/drawingml/2006/chartDrawing">
    <cdr:from>
      <cdr:x>0.01311</cdr:x>
      <cdr:y>0.01825</cdr:y>
    </cdr:from>
    <cdr:to>
      <cdr:x>0.8175</cdr:x>
      <cdr:y>0.12258</cdr:y>
    </cdr:to>
    <cdr:sp macro="" textlink="">
      <cdr:nvSpPr>
        <cdr:cNvPr id="8" name="TextBox 1"/>
        <cdr:cNvSpPr txBox="1"/>
      </cdr:nvSpPr>
      <cdr:spPr bwMode="auto">
        <a:xfrm xmlns:a="http://schemas.openxmlformats.org/drawingml/2006/main">
          <a:off x="75277" y="86742"/>
          <a:ext cx="4618798" cy="49587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a:solidFill>
                <a:sysClr val="windowText" lastClr="000000"/>
              </a:solidFill>
              <a:ea typeface="Times New Roman" charset="0"/>
              <a:cs typeface="Times New Roman" charset="0"/>
            </a:rPr>
            <a:t>Energy-related </a:t>
          </a:r>
          <a:r>
            <a:rPr lang="en-US" sz="1400" b="1" dirty="0" smtClean="0">
              <a:ea typeface="Times New Roman" charset="0"/>
              <a:cs typeface="Times New Roman" charset="0"/>
            </a:rPr>
            <a:t>CO2 </a:t>
          </a:r>
          <a:r>
            <a:rPr lang="en-US" sz="1400" b="1" i="0" baseline="0" dirty="0" smtClean="0">
              <a:solidFill>
                <a:sysClr val="windowText" lastClr="000000"/>
              </a:solidFill>
              <a:ea typeface="Times New Roman" charset="0"/>
              <a:cs typeface="Times New Roman" charset="0"/>
            </a:rPr>
            <a:t>emissions </a:t>
          </a:r>
          <a:r>
            <a:rPr lang="en-US" sz="1400" b="1" i="0" baseline="0" dirty="0">
              <a:solidFill>
                <a:sysClr val="windowText" lastClr="000000"/>
              </a:solidFill>
              <a:ea typeface="Times New Roman" charset="0"/>
              <a:cs typeface="Times New Roman" charset="0"/>
            </a:rPr>
            <a:t>by </a:t>
          </a:r>
          <a:r>
            <a:rPr lang="en-US" sz="1400" b="1" dirty="0">
              <a:ea typeface="Times New Roman" charset="0"/>
              <a:cs typeface="Times New Roman" charset="0"/>
            </a:rPr>
            <a:t>f</a:t>
          </a:r>
          <a:r>
            <a:rPr lang="en-US" sz="1400" b="1" i="0" baseline="0" dirty="0">
              <a:solidFill>
                <a:sysClr val="windowText" lastClr="000000"/>
              </a:solidFill>
              <a:ea typeface="Times New Roman" charset="0"/>
              <a:cs typeface="Times New Roman" charset="0"/>
            </a:rPr>
            <a:t>uel </a:t>
          </a:r>
          <a:r>
            <a:rPr lang="en-US" sz="1400" b="1" i="0" baseline="0" dirty="0" smtClean="0">
              <a:solidFill>
                <a:sysClr val="windowText" lastClr="000000"/>
              </a:solidFill>
              <a:ea typeface="Times New Roman" charset="0"/>
              <a:cs typeface="Times New Roman" charset="0"/>
            </a:rPr>
            <a:t>(</a:t>
          </a:r>
          <a:r>
            <a:rPr lang="en-US" sz="1400" b="1" i="0" baseline="0" dirty="0" smtClean="0">
              <a:solidFill>
                <a:schemeClr val="tx1"/>
              </a:solidFill>
              <a:ea typeface="Times New Roman" charset="0"/>
              <a:cs typeface="Times New Roman" charset="0"/>
            </a:rPr>
            <a:t>AEO2020 </a:t>
          </a:r>
          <a:r>
            <a:rPr lang="en-US" sz="1400" b="1" i="0" baseline="0" dirty="0" smtClean="0">
              <a:solidFill>
                <a:sysClr val="windowText" lastClr="000000"/>
              </a:solidFill>
              <a:ea typeface="Times New Roman" charset="0"/>
              <a:cs typeface="Times New Roman" charset="0"/>
            </a:rPr>
            <a:t>Reference </a:t>
          </a:r>
          <a:r>
            <a:rPr lang="en-US" sz="1400" b="1" i="0" baseline="0" dirty="0">
              <a:solidFill>
                <a:sysClr val="windowText" lastClr="000000"/>
              </a:solidFill>
              <a:ea typeface="Times New Roman" charset="0"/>
              <a:cs typeface="Times New Roman" charset="0"/>
            </a:rPr>
            <a:t>case)</a:t>
          </a:r>
        </a:p>
        <a:p xmlns:a="http://schemas.openxmlformats.org/drawingml/2006/main">
          <a:pPr eaLnBrk="0" hangingPunct="0"/>
          <a:r>
            <a:rPr lang="en-US" sz="1400" b="0" i="0" baseline="0" dirty="0">
              <a:solidFill>
                <a:sysClr val="windowText" lastClr="000000"/>
              </a:solidFill>
              <a:ea typeface="Times New Roman" charset="0"/>
              <a:cs typeface="Times New Roman" charset="0"/>
            </a:rPr>
            <a:t>b</a:t>
          </a:r>
          <a:r>
            <a:rPr lang="en-US" sz="1400" i="0" baseline="0" dirty="0">
              <a:solidFill>
                <a:sysClr val="windowText" lastClr="000000"/>
              </a:solidFill>
              <a:ea typeface="Times New Roman" charset="0"/>
              <a:cs typeface="Times New Roman" charset="0"/>
            </a:rPr>
            <a:t>illion metric </a:t>
          </a:r>
          <a:r>
            <a:rPr lang="en-US" sz="1400" i="0" baseline="0" dirty="0" smtClean="0">
              <a:solidFill>
                <a:sysClr val="windowText" lastClr="000000"/>
              </a:solidFill>
              <a:ea typeface="Times New Roman" charset="0"/>
              <a:cs typeface="Times New Roman" charset="0"/>
            </a:rPr>
            <a:t>tons</a:t>
          </a:r>
          <a:endParaRPr lang="en-US" sz="1400" i="0" baseline="0" dirty="0">
            <a:solidFill>
              <a:sysClr val="windowText" lastClr="000000"/>
            </a:solidFill>
            <a:ea typeface="Times New Roman" charset="0"/>
            <a:cs typeface="Times New Roman" charset="0"/>
          </a:endParaRPr>
        </a:p>
        <a:p xmlns:a="http://schemas.openxmlformats.org/drawingml/2006/main">
          <a:pPr eaLnBrk="0" hangingPunct="0"/>
          <a:r>
            <a:rPr lang="en-US" sz="1400" i="0" dirty="0">
              <a:solidFill>
                <a:sysClr val="windowText" lastClr="000000"/>
              </a:solidFill>
              <a:latin typeface="+mn-lt"/>
              <a:ea typeface="Times New Roman" charset="0"/>
              <a:cs typeface="Times New Roman" charset="0"/>
            </a:rPr>
            <a:t>  </a:t>
          </a:r>
        </a:p>
      </cdr:txBody>
    </cdr:sp>
  </cdr:relSizeAnchor>
  <cdr:relSizeAnchor xmlns:cdr="http://schemas.openxmlformats.org/drawingml/2006/chartDrawing">
    <cdr:from>
      <cdr:x>0.37937</cdr:x>
      <cdr:y>0.16313</cdr:y>
    </cdr:from>
    <cdr:to>
      <cdr:x>0.64085</cdr:x>
      <cdr:y>0.36609</cdr:y>
    </cdr:to>
    <cdr:sp macro="" textlink="">
      <cdr:nvSpPr>
        <cdr:cNvPr id="2" name="TextBox 1"/>
        <cdr:cNvSpPr txBox="1"/>
      </cdr:nvSpPr>
      <cdr:spPr bwMode="auto">
        <a:xfrm xmlns:a="http://schemas.openxmlformats.org/drawingml/2006/main">
          <a:off x="2178318" y="775373"/>
          <a:ext cx="1501416" cy="96466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0" tIns="0" rIns="0" rtlCol="0">
          <a:prstTxWarp prst="textNoShape">
            <a:avLst/>
          </a:prstTxWarp>
        </a:bodyPr>
        <a:lstStyle xmlns:a="http://schemas.openxmlformats.org/drawingml/2006/main"/>
        <a:p xmlns:a="http://schemas.openxmlformats.org/drawingml/2006/main">
          <a:pPr eaLnBrk="0" hangingPunct="0"/>
          <a:r>
            <a:rPr lang="en-US" sz="1400" i="0" dirty="0">
              <a:solidFill>
                <a:srgbClr val="333333"/>
              </a:solidFill>
              <a:latin typeface="+mn-lt"/>
              <a:ea typeface="Times New Roman" charset="0"/>
              <a:cs typeface="Times New Roman" charset="0"/>
            </a:rPr>
            <a:t>         </a:t>
          </a:r>
          <a:r>
            <a:rPr lang="en-US" sz="1400" b="1" i="0" dirty="0">
              <a:solidFill>
                <a:srgbClr val="333333"/>
              </a:solidFill>
              <a:latin typeface="+mn-lt"/>
              <a:ea typeface="Times New Roman" charset="0"/>
              <a:cs typeface="Times New Roman" charset="0"/>
            </a:rPr>
            <a:t>2019</a:t>
          </a:r>
        </a:p>
        <a:p xmlns:a="http://schemas.openxmlformats.org/drawingml/2006/main">
          <a:pPr eaLnBrk="0" hangingPunct="0"/>
          <a:r>
            <a:rPr lang="en-US" sz="1400" i="0" dirty="0">
              <a:solidFill>
                <a:srgbClr val="333333"/>
              </a:solidFill>
              <a:latin typeface="+mn-lt"/>
              <a:ea typeface="Times New Roman" charset="0"/>
              <a:cs typeface="Times New Roman" charset="0"/>
            </a:rPr>
            <a:t>  history   projections</a:t>
          </a:r>
        </a:p>
        <a:p xmlns:a="http://schemas.openxmlformats.org/drawingml/2006/main">
          <a:pPr eaLnBrk="0" hangingPunct="0"/>
          <a:endParaRPr lang="en-US" sz="1600" i="0" dirty="0">
            <a:solidFill>
              <a:srgbClr val="333333"/>
            </a:solidFill>
            <a:latin typeface="+mn-lt"/>
            <a:ea typeface="Times New Roman" charset="0"/>
            <a:cs typeface="Times New Roman"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0.55686</cdr:x>
      <cdr:y>0.1932</cdr:y>
    </cdr:to>
    <cdr:sp macro="" textlink="">
      <cdr:nvSpPr>
        <cdr:cNvPr id="2" name="TextBox 1"/>
        <cdr:cNvSpPr txBox="1"/>
      </cdr:nvSpPr>
      <cdr:spPr bwMode="auto">
        <a:xfrm xmlns:a="http://schemas.openxmlformats.org/drawingml/2006/main">
          <a:off x="0" y="0"/>
          <a:ext cx="3322928" cy="96458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dirty="0" smtClean="0">
              <a:ea typeface="Times New Roman" charset="0"/>
              <a:cs typeface="Times New Roman" charset="0"/>
            </a:rPr>
            <a:t>U.S. energy-related CO2 emissions</a:t>
          </a:r>
          <a:endParaRPr lang="en-US" sz="1400" b="1"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200" b="1" i="0" baseline="0" dirty="0">
            <a:solidFill>
              <a:sysClr val="windowText" lastClr="000000"/>
            </a:solidFill>
            <a:latin typeface="+mn-lt"/>
            <a:ea typeface="Times New Roman" charset="0"/>
            <a:cs typeface="Times New Roman" charset="0"/>
          </a:endParaRP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billion metric </a:t>
          </a:r>
          <a:r>
            <a:rPr lang="en-US" sz="1400" i="0" baseline="0" dirty="0">
              <a:solidFill>
                <a:sysClr val="windowText" lastClr="000000"/>
              </a:solidFill>
              <a:latin typeface="+mn-lt"/>
              <a:ea typeface="Times New Roman" charset="0"/>
              <a:cs typeface="Times New Roman" charset="0"/>
            </a:rPr>
            <a:t>tons</a:t>
          </a:r>
        </a:p>
        <a:p xmlns:a="http://schemas.openxmlformats.org/drawingml/2006/main">
          <a:pPr eaLnBrk="0" hangingPunct="0"/>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0.11637</cdr:x>
      <cdr:y>0.1334</cdr:y>
    </cdr:from>
    <cdr:to>
      <cdr:x>0.65733</cdr:x>
      <cdr:y>0.26274</cdr:y>
    </cdr:to>
    <cdr:sp macro="" textlink="">
      <cdr:nvSpPr>
        <cdr:cNvPr id="6" name="TextBox 3"/>
        <cdr:cNvSpPr txBox="1"/>
      </cdr:nvSpPr>
      <cdr:spPr bwMode="auto">
        <a:xfrm xmlns:a="http://schemas.openxmlformats.org/drawingml/2006/main">
          <a:off x="454496" y="667595"/>
          <a:ext cx="2112756" cy="64729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solidFill>
                <a:srgbClr val="333333"/>
              </a:solidFill>
              <a:latin typeface="+mn-lt"/>
              <a:ea typeface="Times New Roman" charset="0"/>
              <a:cs typeface="Times New Roman" charset="0"/>
            </a:rPr>
            <a:t>          </a:t>
          </a:r>
          <a:r>
            <a:rPr lang="en-US" sz="1400" b="1" i="0" dirty="0">
              <a:solidFill>
                <a:schemeClr val="tx1"/>
              </a:solidFill>
              <a:latin typeface="+mn-lt"/>
              <a:ea typeface="Times New Roman" charset="0"/>
              <a:cs typeface="Times New Roman" charset="0"/>
            </a:rPr>
            <a:t>2019</a:t>
          </a:r>
        </a:p>
        <a:p xmlns:a="http://schemas.openxmlformats.org/drawingml/2006/main">
          <a:pPr eaLnBrk="0" hangingPunct="0"/>
          <a:r>
            <a:rPr lang="en-US" sz="1400" b="0" i="0" dirty="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a:solidFill>
              <a:schemeClr val="tx1"/>
            </a:solidFill>
            <a:latin typeface="+mn-lt"/>
            <a:ea typeface="Times New Roman" charset="0"/>
            <a:cs typeface="Times New Roman" charset="0"/>
          </a:endParaRPr>
        </a:p>
      </cdr:txBody>
    </cdr:sp>
  </cdr:relSizeAnchor>
  <cdr:relSizeAnchor xmlns:cdr="http://schemas.openxmlformats.org/drawingml/2006/chartDrawing">
    <cdr:from>
      <cdr:x>0.5</cdr:x>
      <cdr:y>0.42559</cdr:y>
    </cdr:from>
    <cdr:to>
      <cdr:x>0.82093</cdr:x>
      <cdr:y>0.73757</cdr:y>
    </cdr:to>
    <cdr:sp macro="" textlink="">
      <cdr:nvSpPr>
        <cdr:cNvPr id="5" name="TextBox 1"/>
        <cdr:cNvSpPr txBox="1"/>
      </cdr:nvSpPr>
      <cdr:spPr bwMode="auto">
        <a:xfrm xmlns:a="http://schemas.openxmlformats.org/drawingml/2006/main">
          <a:off x="1952783" y="2129896"/>
          <a:ext cx="1253422" cy="156134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rgbClr val="E3A5AC"/>
              </a:solidFill>
              <a:latin typeface="Arial" panose="020B0604020202020204" pitchFamily="34" charset="0"/>
              <a:ea typeface="Times New Roman" charset="0"/>
              <a:cs typeface="Arial" panose="020B0604020202020204" pitchFamily="34" charset="0"/>
            </a:rPr>
            <a:t>Low </a:t>
          </a:r>
          <a:r>
            <a:rPr lang="en-US" sz="1400" b="1" i="0" baseline="0" dirty="0">
              <a:solidFill>
                <a:srgbClr val="E3A5AC"/>
              </a:solidFill>
              <a:latin typeface="Arial" panose="020B0604020202020204" pitchFamily="34" charset="0"/>
              <a:ea typeface="Times New Roman" charset="0"/>
              <a:cs typeface="Arial" panose="020B0604020202020204" pitchFamily="34" charset="0"/>
            </a:rPr>
            <a:t>Oil Price</a:t>
          </a:r>
        </a:p>
        <a:p xmlns:a="http://schemas.openxmlformats.org/drawingml/2006/main">
          <a:pPr eaLnBrk="0" hangingPunct="0"/>
          <a:endParaRPr lang="en-US" sz="1400" b="1" i="0" baseline="0" dirty="0">
            <a:solidFill>
              <a:srgbClr val="000000"/>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1" i="0" baseline="0" dirty="0">
              <a:solidFill>
                <a:srgbClr val="000000"/>
              </a:solidFill>
              <a:latin typeface="Arial" panose="020B0604020202020204" pitchFamily="34" charset="0"/>
              <a:ea typeface="Times New Roman" charset="0"/>
              <a:cs typeface="Arial" panose="020B0604020202020204" pitchFamily="34" charset="0"/>
            </a:rPr>
            <a:t>Reference</a:t>
          </a:r>
        </a:p>
        <a:p xmlns:a="http://schemas.openxmlformats.org/drawingml/2006/main">
          <a:pPr eaLnBrk="0" hangingPunct="0"/>
          <a:endParaRPr lang="en-US" sz="1400" b="1" i="0" baseline="0" dirty="0">
            <a:solidFill>
              <a:schemeClr val="accent3">
                <a:lumMod val="40000"/>
                <a:lumOff val="60000"/>
              </a:schemeClr>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1" i="0" baseline="0" dirty="0">
              <a:solidFill>
                <a:srgbClr val="7A2630"/>
              </a:solidFill>
              <a:latin typeface="Arial" panose="020B0604020202020204" pitchFamily="34" charset="0"/>
              <a:ea typeface="Times New Roman" charset="0"/>
              <a:cs typeface="Arial" panose="020B0604020202020204" pitchFamily="34" charset="0"/>
            </a:rPr>
            <a:t>High Oil </a:t>
          </a:r>
          <a:r>
            <a:rPr lang="en-US" sz="1400" b="1" i="0" baseline="0" dirty="0" smtClean="0">
              <a:solidFill>
                <a:srgbClr val="7A2630"/>
              </a:solidFill>
              <a:latin typeface="Arial" panose="020B0604020202020204" pitchFamily="34" charset="0"/>
              <a:ea typeface="Times New Roman" charset="0"/>
              <a:cs typeface="Arial" panose="020B0604020202020204" pitchFamily="34" charset="0"/>
            </a:rPr>
            <a:t>Price</a:t>
          </a:r>
        </a:p>
        <a:p xmlns:a="http://schemas.openxmlformats.org/drawingml/2006/main">
          <a:pPr eaLnBrk="0" hangingPunct="0"/>
          <a:endParaRPr lang="en-US" sz="1400" b="1" dirty="0">
            <a:solidFill>
              <a:srgbClr val="7A2630"/>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1" dirty="0">
              <a:solidFill>
                <a:srgbClr val="D9D9D9"/>
              </a:solidFill>
              <a:latin typeface="Arial" panose="020B0604020202020204" pitchFamily="34" charset="0"/>
              <a:ea typeface="Times New Roman" charset="0"/>
              <a:cs typeface="Arial" panose="020B0604020202020204" pitchFamily="34" charset="0"/>
            </a:rPr>
            <a:t>o</a:t>
          </a:r>
          <a:r>
            <a:rPr lang="en-US" sz="1400" b="1" i="0" baseline="0" dirty="0" smtClean="0">
              <a:solidFill>
                <a:srgbClr val="D9D9D9"/>
              </a:solidFill>
              <a:latin typeface="Arial" panose="020B0604020202020204" pitchFamily="34" charset="0"/>
              <a:ea typeface="Times New Roman" charset="0"/>
              <a:cs typeface="Arial" panose="020B0604020202020204" pitchFamily="34" charset="0"/>
            </a:rPr>
            <a:t>ther cases</a:t>
          </a:r>
        </a:p>
        <a:p xmlns:a="http://schemas.openxmlformats.org/drawingml/2006/main">
          <a:pPr eaLnBrk="0" hangingPunct="0"/>
          <a:endParaRPr lang="en-US" sz="1400" b="1" i="0" baseline="0" dirty="0">
            <a:solidFill>
              <a:srgbClr val="7A2630"/>
            </a:solidFill>
            <a:latin typeface="Arial" panose="020B0604020202020204" pitchFamily="34" charset="0"/>
            <a:ea typeface="Times New Roman" charset="0"/>
            <a:cs typeface="Arial" panose="020B0604020202020204" pitchFamily="34"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1400" b="1" i="0" baseline="0" dirty="0">
            <a:solidFill>
              <a:srgbClr val="7A2630"/>
            </a:solidFill>
            <a:ea typeface="Times New Roman" charset="0"/>
            <a:cs typeface="Times New Roman" charset="0"/>
          </a:endParaRPr>
        </a:p>
        <a:p xmlns:a="http://schemas.openxmlformats.org/drawingml/2006/main">
          <a:pPr eaLnBrk="0" hangingPunct="0"/>
          <a:endParaRPr lang="en-US" sz="1400" i="0" dirty="0">
            <a:solidFill>
              <a:schemeClr val="accent3"/>
            </a:solidFill>
            <a:ea typeface="Times New Roman" charset="0"/>
            <a:cs typeface="Times New Roman"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cdr:x>
      <cdr:y>0</cdr:y>
    </cdr:from>
    <cdr:to>
      <cdr:x>0.55686</cdr:x>
      <cdr:y>0.1932</cdr:y>
    </cdr:to>
    <cdr:sp macro="" textlink="">
      <cdr:nvSpPr>
        <cdr:cNvPr id="2" name="TextBox 1"/>
        <cdr:cNvSpPr txBox="1"/>
      </cdr:nvSpPr>
      <cdr:spPr bwMode="auto">
        <a:xfrm xmlns:a="http://schemas.openxmlformats.org/drawingml/2006/main">
          <a:off x="0" y="0"/>
          <a:ext cx="3322928" cy="96458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Transportation sector CO2 emissions</a:t>
          </a:r>
          <a:endParaRPr lang="en-US" sz="1400" b="1"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200" b="1" i="0" baseline="0" dirty="0">
            <a:solidFill>
              <a:sysClr val="windowText" lastClr="000000"/>
            </a:solidFill>
            <a:latin typeface="+mn-lt"/>
            <a:ea typeface="Times New Roman" charset="0"/>
            <a:cs typeface="Times New Roman" charset="0"/>
          </a:endParaRP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billion</a:t>
          </a:r>
          <a:r>
            <a:rPr lang="en-US" sz="1400" i="0" dirty="0" smtClean="0">
              <a:solidFill>
                <a:sysClr val="windowText" lastClr="000000"/>
              </a:solidFill>
              <a:latin typeface="+mn-lt"/>
              <a:ea typeface="Times New Roman" charset="0"/>
              <a:cs typeface="Times New Roman" charset="0"/>
            </a:rPr>
            <a:t> </a:t>
          </a:r>
          <a:r>
            <a:rPr lang="en-US" sz="1400" i="0" baseline="0" dirty="0" smtClean="0">
              <a:solidFill>
                <a:sysClr val="windowText" lastClr="000000"/>
              </a:solidFill>
              <a:latin typeface="+mn-lt"/>
              <a:ea typeface="Times New Roman" charset="0"/>
              <a:cs typeface="Times New Roman" charset="0"/>
            </a:rPr>
            <a:t>metric </a:t>
          </a:r>
          <a:r>
            <a:rPr lang="en-US" sz="1400" i="0" baseline="0" dirty="0">
              <a:solidFill>
                <a:sysClr val="windowText" lastClr="000000"/>
              </a:solidFill>
              <a:latin typeface="+mn-lt"/>
              <a:ea typeface="Times New Roman" charset="0"/>
              <a:cs typeface="Times New Roman" charset="0"/>
            </a:rPr>
            <a:t>tons</a:t>
          </a:r>
        </a:p>
        <a:p xmlns:a="http://schemas.openxmlformats.org/drawingml/2006/main">
          <a:pPr eaLnBrk="0" hangingPunct="0"/>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0.11993</cdr:x>
      <cdr:y>0.13782</cdr:y>
    </cdr:from>
    <cdr:to>
      <cdr:x>0.66089</cdr:x>
      <cdr:y>0.26716</cdr:y>
    </cdr:to>
    <cdr:sp macro="" textlink="">
      <cdr:nvSpPr>
        <cdr:cNvPr id="6" name="TextBox 3"/>
        <cdr:cNvSpPr txBox="1"/>
      </cdr:nvSpPr>
      <cdr:spPr bwMode="auto">
        <a:xfrm xmlns:a="http://schemas.openxmlformats.org/drawingml/2006/main">
          <a:off x="442420" y="689717"/>
          <a:ext cx="1995602" cy="64729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solidFill>
                <a:srgbClr val="333333"/>
              </a:solidFill>
              <a:latin typeface="+mn-lt"/>
              <a:ea typeface="Times New Roman" charset="0"/>
              <a:cs typeface="Times New Roman" charset="0"/>
            </a:rPr>
            <a:t>          </a:t>
          </a:r>
          <a:r>
            <a:rPr lang="en-US" sz="1400" b="1" i="0" dirty="0">
              <a:solidFill>
                <a:schemeClr val="tx1"/>
              </a:solidFill>
              <a:latin typeface="+mn-lt"/>
              <a:ea typeface="Times New Roman" charset="0"/>
              <a:cs typeface="Times New Roman" charset="0"/>
            </a:rPr>
            <a:t>2019</a:t>
          </a:r>
        </a:p>
        <a:p xmlns:a="http://schemas.openxmlformats.org/drawingml/2006/main">
          <a:pPr eaLnBrk="0" hangingPunct="0"/>
          <a:r>
            <a:rPr lang="en-US" sz="1400" b="0" i="0" dirty="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a:solidFill>
              <a:schemeClr val="tx1"/>
            </a:solidFill>
            <a:latin typeface="+mn-lt"/>
            <a:ea typeface="Times New Roman" charset="0"/>
            <a:cs typeface="Times New Roman"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cdr:y>
    </cdr:from>
    <cdr:to>
      <cdr:x>0.55686</cdr:x>
      <cdr:y>0.1932</cdr:y>
    </cdr:to>
    <cdr:sp macro="" textlink="">
      <cdr:nvSpPr>
        <cdr:cNvPr id="2" name="TextBox 1"/>
        <cdr:cNvSpPr txBox="1"/>
      </cdr:nvSpPr>
      <cdr:spPr bwMode="auto">
        <a:xfrm xmlns:a="http://schemas.openxmlformats.org/drawingml/2006/main">
          <a:off x="0" y="0"/>
          <a:ext cx="3322928" cy="96458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Non-transportation sectors CO2 emissions</a:t>
          </a:r>
          <a:endParaRPr lang="en-US" sz="1400" b="1"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200" b="1" i="0" baseline="0" dirty="0">
            <a:solidFill>
              <a:sysClr val="windowText" lastClr="000000"/>
            </a:solidFill>
            <a:latin typeface="+mn-lt"/>
            <a:ea typeface="Times New Roman" charset="0"/>
            <a:cs typeface="Times New Roman" charset="0"/>
          </a:endParaRP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billion</a:t>
          </a:r>
          <a:r>
            <a:rPr lang="en-US" sz="1400" i="0" dirty="0" smtClean="0">
              <a:solidFill>
                <a:sysClr val="windowText" lastClr="000000"/>
              </a:solidFill>
              <a:latin typeface="+mn-lt"/>
              <a:ea typeface="Times New Roman" charset="0"/>
              <a:cs typeface="Times New Roman" charset="0"/>
            </a:rPr>
            <a:t> </a:t>
          </a:r>
          <a:r>
            <a:rPr lang="en-US" sz="1400" i="0" baseline="0" dirty="0" smtClean="0">
              <a:solidFill>
                <a:sysClr val="windowText" lastClr="000000"/>
              </a:solidFill>
              <a:latin typeface="+mn-lt"/>
              <a:ea typeface="Times New Roman" charset="0"/>
              <a:cs typeface="Times New Roman" charset="0"/>
            </a:rPr>
            <a:t>metric </a:t>
          </a:r>
          <a:r>
            <a:rPr lang="en-US" sz="1400" i="0" baseline="0" dirty="0">
              <a:solidFill>
                <a:sysClr val="windowText" lastClr="000000"/>
              </a:solidFill>
              <a:latin typeface="+mn-lt"/>
              <a:ea typeface="Times New Roman" charset="0"/>
              <a:cs typeface="Times New Roman" charset="0"/>
            </a:rPr>
            <a:t>tons</a:t>
          </a:r>
        </a:p>
        <a:p xmlns:a="http://schemas.openxmlformats.org/drawingml/2006/main">
          <a:pPr eaLnBrk="0" hangingPunct="0"/>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0.11593</cdr:x>
      <cdr:y>0.1334</cdr:y>
    </cdr:from>
    <cdr:to>
      <cdr:x>0.65689</cdr:x>
      <cdr:y>0.26274</cdr:y>
    </cdr:to>
    <cdr:sp macro="" textlink="">
      <cdr:nvSpPr>
        <cdr:cNvPr id="6" name="TextBox 3"/>
        <cdr:cNvSpPr txBox="1"/>
      </cdr:nvSpPr>
      <cdr:spPr bwMode="auto">
        <a:xfrm xmlns:a="http://schemas.openxmlformats.org/drawingml/2006/main">
          <a:off x="427672" y="667595"/>
          <a:ext cx="1995602" cy="64729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solidFill>
                <a:srgbClr val="333333"/>
              </a:solidFill>
              <a:latin typeface="+mn-lt"/>
              <a:ea typeface="Times New Roman" charset="0"/>
              <a:cs typeface="Times New Roman" charset="0"/>
            </a:rPr>
            <a:t>          </a:t>
          </a:r>
          <a:r>
            <a:rPr lang="en-US" sz="1400" b="1" i="0" dirty="0">
              <a:solidFill>
                <a:schemeClr val="tx1"/>
              </a:solidFill>
              <a:latin typeface="+mn-lt"/>
              <a:ea typeface="Times New Roman" charset="0"/>
              <a:cs typeface="Times New Roman" charset="0"/>
            </a:rPr>
            <a:t>2019</a:t>
          </a:r>
        </a:p>
        <a:p xmlns:a="http://schemas.openxmlformats.org/drawingml/2006/main">
          <a:pPr eaLnBrk="0" hangingPunct="0"/>
          <a:r>
            <a:rPr lang="en-US" sz="1400" b="0" i="0" dirty="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a:solidFill>
              <a:schemeClr val="tx1"/>
            </a:solidFill>
            <a:latin typeface="+mn-lt"/>
            <a:ea typeface="Times New Roman" charset="0"/>
            <a:cs typeface="Times New Roman"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cdr:y>
    </cdr:from>
    <cdr:to>
      <cdr:x>0.55686</cdr:x>
      <cdr:y>0.1932</cdr:y>
    </cdr:to>
    <cdr:sp macro="" textlink="">
      <cdr:nvSpPr>
        <cdr:cNvPr id="2" name="TextBox 1"/>
        <cdr:cNvSpPr txBox="1"/>
      </cdr:nvSpPr>
      <cdr:spPr bwMode="auto">
        <a:xfrm xmlns:a="http://schemas.openxmlformats.org/drawingml/2006/main">
          <a:off x="0" y="0"/>
          <a:ext cx="3322928" cy="96458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dirty="0" smtClean="0">
              <a:solidFill>
                <a:schemeClr val="tx1"/>
              </a:solidFill>
              <a:ea typeface="Times New Roman" charset="0"/>
              <a:cs typeface="Times New Roman" charset="0"/>
            </a:rPr>
            <a:t>AEO2020 </a:t>
          </a:r>
          <a:r>
            <a:rPr lang="en-US" sz="1400" b="1" dirty="0" smtClean="0">
              <a:ea typeface="Times New Roman" charset="0"/>
              <a:cs typeface="Times New Roman" charset="0"/>
            </a:rPr>
            <a:t>U.S. energy-related CO2 emissions</a:t>
          </a:r>
          <a:endParaRPr lang="en-US" sz="1400" b="1"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200" b="1" i="0" baseline="0" dirty="0">
            <a:solidFill>
              <a:sysClr val="windowText" lastClr="000000"/>
            </a:solidFill>
            <a:latin typeface="+mn-lt"/>
            <a:ea typeface="Times New Roman" charset="0"/>
            <a:cs typeface="Times New Roman" charset="0"/>
          </a:endParaRP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billion metric </a:t>
          </a:r>
          <a:r>
            <a:rPr lang="en-US" sz="1400" i="0" baseline="0" dirty="0">
              <a:solidFill>
                <a:sysClr val="windowText" lastClr="000000"/>
              </a:solidFill>
              <a:latin typeface="+mn-lt"/>
              <a:ea typeface="Times New Roman" charset="0"/>
              <a:cs typeface="Times New Roman" charset="0"/>
            </a:rPr>
            <a:t>tons</a:t>
          </a:r>
        </a:p>
        <a:p xmlns:a="http://schemas.openxmlformats.org/drawingml/2006/main">
          <a:pPr eaLnBrk="0" hangingPunct="0"/>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0.11638</cdr:x>
      <cdr:y>0.13192</cdr:y>
    </cdr:from>
    <cdr:to>
      <cdr:x>0.65734</cdr:x>
      <cdr:y>0.26126</cdr:y>
    </cdr:to>
    <cdr:sp macro="" textlink="">
      <cdr:nvSpPr>
        <cdr:cNvPr id="6" name="TextBox 3"/>
        <cdr:cNvSpPr txBox="1"/>
      </cdr:nvSpPr>
      <cdr:spPr bwMode="auto">
        <a:xfrm xmlns:a="http://schemas.openxmlformats.org/drawingml/2006/main">
          <a:off x="454621" y="660221"/>
          <a:ext cx="2113187" cy="64729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solidFill>
                <a:srgbClr val="333333"/>
              </a:solidFill>
              <a:latin typeface="+mn-lt"/>
              <a:ea typeface="Times New Roman" charset="0"/>
              <a:cs typeface="Times New Roman" charset="0"/>
            </a:rPr>
            <a:t>          </a:t>
          </a:r>
          <a:r>
            <a:rPr lang="en-US" sz="1400" b="1" i="0" dirty="0">
              <a:solidFill>
                <a:schemeClr val="tx1"/>
              </a:solidFill>
              <a:latin typeface="+mn-lt"/>
              <a:ea typeface="Times New Roman" charset="0"/>
              <a:cs typeface="Times New Roman" charset="0"/>
            </a:rPr>
            <a:t>2019</a:t>
          </a:r>
        </a:p>
        <a:p xmlns:a="http://schemas.openxmlformats.org/drawingml/2006/main">
          <a:pPr eaLnBrk="0" hangingPunct="0"/>
          <a:r>
            <a:rPr lang="en-US" sz="1400" b="0" i="0" dirty="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a:solidFill>
              <a:schemeClr val="tx1"/>
            </a:solidFill>
            <a:latin typeface="+mn-lt"/>
            <a:ea typeface="Times New Roman" charset="0"/>
            <a:cs typeface="Times New Roman" charset="0"/>
          </a:endParaRPr>
        </a:p>
      </cdr:txBody>
    </cdr:sp>
  </cdr:relSizeAnchor>
  <cdr:relSizeAnchor xmlns:cdr="http://schemas.openxmlformats.org/drawingml/2006/chartDrawing">
    <cdr:from>
      <cdr:x>0.5425</cdr:x>
      <cdr:y>0.40545</cdr:y>
    </cdr:from>
    <cdr:to>
      <cdr:x>0.83587</cdr:x>
      <cdr:y>0.80388</cdr:y>
    </cdr:to>
    <cdr:sp macro="" textlink="">
      <cdr:nvSpPr>
        <cdr:cNvPr id="7" name="TextBox 1"/>
        <cdr:cNvSpPr txBox="1"/>
      </cdr:nvSpPr>
      <cdr:spPr bwMode="auto">
        <a:xfrm xmlns:a="http://schemas.openxmlformats.org/drawingml/2006/main">
          <a:off x="2119211" y="2029131"/>
          <a:ext cx="1145988" cy="199394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rgbClr val="8E561F"/>
              </a:solidFill>
              <a:latin typeface="Arial" panose="020B0604020202020204" pitchFamily="34" charset="0"/>
              <a:ea typeface="Times New Roman" charset="0"/>
              <a:cs typeface="Arial" panose="020B0604020202020204" pitchFamily="34" charset="0"/>
            </a:rPr>
            <a:t>High </a:t>
          </a:r>
          <a:r>
            <a:rPr lang="en-US" sz="1400" b="1" i="0" baseline="0" dirty="0">
              <a:solidFill>
                <a:srgbClr val="8E561F"/>
              </a:solidFill>
              <a:latin typeface="Arial" panose="020B0604020202020204" pitchFamily="34" charset="0"/>
              <a:ea typeface="Times New Roman" charset="0"/>
              <a:cs typeface="Arial" panose="020B0604020202020204" pitchFamily="34" charset="0"/>
            </a:rPr>
            <a:t>Oil and </a:t>
          </a:r>
        </a:p>
        <a:p xmlns:a="http://schemas.openxmlformats.org/drawingml/2006/main">
          <a:pPr eaLnBrk="0" hangingPunct="0"/>
          <a:r>
            <a:rPr lang="en-US" sz="1400" b="1" i="0" baseline="0" dirty="0">
              <a:solidFill>
                <a:srgbClr val="8E561F"/>
              </a:solidFill>
              <a:latin typeface="Arial" panose="020B0604020202020204" pitchFamily="34" charset="0"/>
              <a:ea typeface="Times New Roman" charset="0"/>
              <a:cs typeface="Arial" panose="020B0604020202020204" pitchFamily="34" charset="0"/>
            </a:rPr>
            <a:t>Gas Supply</a:t>
          </a:r>
        </a:p>
        <a:p xmlns:a="http://schemas.openxmlformats.org/drawingml/2006/main">
          <a:pPr eaLnBrk="0" hangingPunct="0"/>
          <a:endParaRPr lang="en-US" sz="1400" b="1" i="0" baseline="0" dirty="0">
            <a:solidFill>
              <a:srgbClr val="000000"/>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1" i="0" baseline="0" dirty="0">
              <a:solidFill>
                <a:srgbClr val="000000"/>
              </a:solidFill>
              <a:latin typeface="Arial" panose="020B0604020202020204" pitchFamily="34" charset="0"/>
              <a:ea typeface="Times New Roman" charset="0"/>
              <a:cs typeface="Arial" panose="020B0604020202020204" pitchFamily="34" charset="0"/>
            </a:rPr>
            <a:t>Reference</a:t>
          </a:r>
        </a:p>
        <a:p xmlns:a="http://schemas.openxmlformats.org/drawingml/2006/main">
          <a:pPr eaLnBrk="0" hangingPunct="0"/>
          <a:endParaRPr lang="en-US" sz="1400" b="1" i="0" baseline="0" dirty="0">
            <a:solidFill>
              <a:schemeClr val="accent3">
                <a:lumMod val="40000"/>
                <a:lumOff val="60000"/>
              </a:schemeClr>
            </a:solidFill>
            <a:latin typeface="Arial" panose="020B0604020202020204" pitchFamily="34" charset="0"/>
            <a:ea typeface="Times New Roman" charset="0"/>
            <a:cs typeface="Arial" panose="020B0604020202020204" pitchFamily="34" charset="0"/>
          </a:endParaRPr>
        </a:p>
        <a:p xmlns:a="http://schemas.openxmlformats.org/drawingml/2006/main">
          <a:pPr eaLnBrk="0" hangingPunct="0"/>
          <a:r>
            <a:rPr lang="en-US" sz="1400" b="1" i="0" baseline="0" dirty="0">
              <a:solidFill>
                <a:srgbClr val="EBC7A4"/>
              </a:solidFill>
              <a:latin typeface="Arial" panose="020B0604020202020204" pitchFamily="34" charset="0"/>
              <a:ea typeface="Times New Roman" charset="0"/>
              <a:cs typeface="Arial" panose="020B0604020202020204" pitchFamily="34" charset="0"/>
            </a:rPr>
            <a:t>Low Oil and</a:t>
          </a:r>
        </a:p>
        <a:p xmlns:a="http://schemas.openxmlformats.org/drawingml/2006/main">
          <a:pPr eaLnBrk="0" hangingPunct="0"/>
          <a:r>
            <a:rPr lang="en-US" sz="1400" b="1" i="0" baseline="0" dirty="0">
              <a:solidFill>
                <a:srgbClr val="EBC7A4"/>
              </a:solidFill>
              <a:latin typeface="Arial" panose="020B0604020202020204" pitchFamily="34" charset="0"/>
              <a:ea typeface="Times New Roman" charset="0"/>
              <a:cs typeface="Arial" panose="020B0604020202020204" pitchFamily="34" charset="0"/>
            </a:rPr>
            <a:t>Gas Supply</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1400" b="1" i="0" baseline="0" dirty="0" smtClean="0">
            <a:solidFill>
              <a:srgbClr val="EBC7A4"/>
            </a:solidFill>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dirty="0">
              <a:solidFill>
                <a:srgbClr val="D9D9D9"/>
              </a:solidFill>
              <a:ea typeface="Times New Roman" charset="0"/>
              <a:cs typeface="Times New Roman" charset="0"/>
            </a:rPr>
            <a:t>o</a:t>
          </a:r>
          <a:r>
            <a:rPr lang="en-US" sz="1400" b="1" i="0" baseline="0" dirty="0" smtClean="0">
              <a:solidFill>
                <a:srgbClr val="D9D9D9"/>
              </a:solidFill>
              <a:ea typeface="Times New Roman" charset="0"/>
              <a:cs typeface="Times New Roman" charset="0"/>
            </a:rPr>
            <a:t>ther cases</a:t>
          </a:r>
          <a:endParaRPr lang="en-US" sz="1400" b="1" i="0" baseline="0" dirty="0">
            <a:solidFill>
              <a:srgbClr val="D9D9D9"/>
            </a:solidFill>
            <a:ea typeface="Times New Roman" charset="0"/>
            <a:cs typeface="Times New Roman"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cdr:y>
    </cdr:from>
    <cdr:to>
      <cdr:x>0.55686</cdr:x>
      <cdr:y>0.1932</cdr:y>
    </cdr:to>
    <cdr:sp macro="" textlink="">
      <cdr:nvSpPr>
        <cdr:cNvPr id="2" name="TextBox 1"/>
        <cdr:cNvSpPr txBox="1"/>
      </cdr:nvSpPr>
      <cdr:spPr bwMode="auto">
        <a:xfrm xmlns:a="http://schemas.openxmlformats.org/drawingml/2006/main">
          <a:off x="0" y="0"/>
          <a:ext cx="3322928" cy="96458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AEO2020 f</a:t>
          </a:r>
          <a:r>
            <a:rPr lang="en-US" sz="1400" b="1" i="0" baseline="0" dirty="0" smtClean="0">
              <a:solidFill>
                <a:sysClr val="windowText" lastClr="000000"/>
              </a:solidFill>
              <a:latin typeface="+mn-lt"/>
              <a:ea typeface="Times New Roman" charset="0"/>
              <a:cs typeface="Times New Roman" charset="0"/>
            </a:rPr>
            <a:t>ossil fuel-fired electric </a:t>
          </a:r>
          <a:r>
            <a:rPr lang="en-US" sz="1400" b="1" i="0" baseline="0" dirty="0">
              <a:solidFill>
                <a:sysClr val="windowText" lastClr="000000"/>
              </a:solidFill>
              <a:latin typeface="+mn-lt"/>
              <a:ea typeface="Times New Roman" charset="0"/>
              <a:cs typeface="Times New Roman" charset="0"/>
            </a:rPr>
            <a:t>generation</a:t>
          </a:r>
        </a:p>
        <a:p xmlns:a="http://schemas.openxmlformats.org/drawingml/2006/main">
          <a:pPr eaLnBrk="0" hangingPunct="0"/>
          <a:endParaRPr lang="en-US" sz="200" b="1" i="0" baseline="0" dirty="0">
            <a:solidFill>
              <a:sysClr val="windowText" lastClr="000000"/>
            </a:solidFill>
            <a:latin typeface="+mn-lt"/>
            <a:ea typeface="Times New Roman" charset="0"/>
            <a:cs typeface="Times New Roman" charset="0"/>
          </a:endParaRPr>
        </a:p>
        <a:p xmlns:a="http://schemas.openxmlformats.org/drawingml/2006/main">
          <a:pPr eaLnBrk="0" hangingPunct="0"/>
          <a:r>
            <a:rPr lang="en-US" sz="1400" dirty="0" smtClean="0">
              <a:ea typeface="Times New Roman" charset="0"/>
              <a:cs typeface="Times New Roman" charset="0"/>
            </a:rPr>
            <a:t>tr</a:t>
          </a:r>
          <a:r>
            <a:rPr lang="en-US" sz="1400" i="0" baseline="0" dirty="0" smtClean="0">
              <a:solidFill>
                <a:sysClr val="windowText" lastClr="000000"/>
              </a:solidFill>
              <a:latin typeface="+mn-lt"/>
              <a:ea typeface="Times New Roman" charset="0"/>
              <a:cs typeface="Times New Roman" charset="0"/>
            </a:rPr>
            <a:t>illion </a:t>
          </a:r>
          <a:r>
            <a:rPr lang="en-US" sz="1400" i="0" baseline="0" dirty="0" err="1">
              <a:solidFill>
                <a:sysClr val="windowText" lastClr="000000"/>
              </a:solidFill>
              <a:latin typeface="+mn-lt"/>
              <a:ea typeface="Times New Roman" charset="0"/>
              <a:cs typeface="Times New Roman" charset="0"/>
            </a:rPr>
            <a:t>kilowatthours</a:t>
          </a:r>
          <a:endParaRPr lang="en-US" sz="1400"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0.10993</cdr:x>
      <cdr:y>0.13487</cdr:y>
    </cdr:from>
    <cdr:to>
      <cdr:x>0.65089</cdr:x>
      <cdr:y>0.26421</cdr:y>
    </cdr:to>
    <cdr:sp macro="" textlink="">
      <cdr:nvSpPr>
        <cdr:cNvPr id="6" name="TextBox 3"/>
        <cdr:cNvSpPr txBox="1"/>
      </cdr:nvSpPr>
      <cdr:spPr bwMode="auto">
        <a:xfrm xmlns:a="http://schemas.openxmlformats.org/drawingml/2006/main">
          <a:off x="405549" y="674969"/>
          <a:ext cx="1995602" cy="64729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solidFill>
                <a:srgbClr val="333333"/>
              </a:solidFill>
              <a:latin typeface="+mn-lt"/>
              <a:ea typeface="Times New Roman" charset="0"/>
              <a:cs typeface="Times New Roman" charset="0"/>
            </a:rPr>
            <a:t>          </a:t>
          </a:r>
          <a:r>
            <a:rPr lang="en-US" sz="1400" b="1" i="0" dirty="0">
              <a:solidFill>
                <a:schemeClr val="tx1"/>
              </a:solidFill>
              <a:latin typeface="+mn-lt"/>
              <a:ea typeface="Times New Roman" charset="0"/>
              <a:cs typeface="Times New Roman" charset="0"/>
            </a:rPr>
            <a:t>2019</a:t>
          </a:r>
        </a:p>
        <a:p xmlns:a="http://schemas.openxmlformats.org/drawingml/2006/main">
          <a:pPr eaLnBrk="0" hangingPunct="0"/>
          <a:r>
            <a:rPr lang="en-US" sz="1400" b="0" i="0" dirty="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a:solidFill>
              <a:schemeClr val="tx1"/>
            </a:solidFill>
            <a:latin typeface="+mn-lt"/>
            <a:ea typeface="Times New Roman" charset="0"/>
            <a:cs typeface="Times New Roman" charset="0"/>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cdr:x>
      <cdr:y>0</cdr:y>
    </cdr:from>
    <cdr:to>
      <cdr:x>0.55686</cdr:x>
      <cdr:y>0.1932</cdr:y>
    </cdr:to>
    <cdr:sp macro="" textlink="">
      <cdr:nvSpPr>
        <cdr:cNvPr id="2" name="TextBox 1"/>
        <cdr:cNvSpPr txBox="1"/>
      </cdr:nvSpPr>
      <cdr:spPr bwMode="auto">
        <a:xfrm xmlns:a="http://schemas.openxmlformats.org/drawingml/2006/main">
          <a:off x="0" y="0"/>
          <a:ext cx="3322928" cy="96458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AEO2020 </a:t>
          </a:r>
          <a:r>
            <a:rPr lang="en-US" sz="1400" b="1" dirty="0">
              <a:ea typeface="Times New Roman" charset="0"/>
              <a:cs typeface="Times New Roman" charset="0"/>
            </a:rPr>
            <a:t>r</a:t>
          </a:r>
          <a:r>
            <a:rPr lang="en-US" sz="1400" b="1" i="0" baseline="0" dirty="0" smtClean="0">
              <a:solidFill>
                <a:sysClr val="windowText" lastClr="000000"/>
              </a:solidFill>
              <a:latin typeface="+mn-lt"/>
              <a:ea typeface="Times New Roman" charset="0"/>
              <a:cs typeface="Times New Roman" charset="0"/>
            </a:rPr>
            <a:t>enewables </a:t>
          </a:r>
          <a:r>
            <a:rPr lang="en-US" sz="1400" b="1" i="0" baseline="0" dirty="0">
              <a:solidFill>
                <a:sysClr val="windowText" lastClr="000000"/>
              </a:solidFill>
              <a:latin typeface="+mn-lt"/>
              <a:ea typeface="Times New Roman" charset="0"/>
              <a:cs typeface="Times New Roman" charset="0"/>
            </a:rPr>
            <a:t>and nuclear </a:t>
          </a:r>
          <a:r>
            <a:rPr lang="en-US" sz="1400" b="1" i="0" baseline="0" dirty="0" smtClean="0">
              <a:solidFill>
                <a:sysClr val="windowText" lastClr="000000"/>
              </a:solidFill>
              <a:latin typeface="+mn-lt"/>
              <a:ea typeface="Times New Roman" charset="0"/>
              <a:cs typeface="Times New Roman" charset="0"/>
            </a:rPr>
            <a:t>electric </a:t>
          </a:r>
        </a:p>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generation</a:t>
          </a:r>
          <a:endParaRPr lang="en-US" sz="1400" b="1"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200" b="1" i="0" baseline="0" dirty="0">
            <a:solidFill>
              <a:sysClr val="windowText" lastClr="000000"/>
            </a:solidFill>
            <a:latin typeface="+mn-lt"/>
            <a:ea typeface="Times New Roman" charset="0"/>
            <a:cs typeface="Times New Roman" charset="0"/>
          </a:endParaRPr>
        </a:p>
        <a:p xmlns:a="http://schemas.openxmlformats.org/drawingml/2006/main">
          <a:pPr eaLnBrk="0" hangingPunct="0"/>
          <a:r>
            <a:rPr lang="en-US" sz="1400" dirty="0" smtClean="0">
              <a:ea typeface="Times New Roman" charset="0"/>
              <a:cs typeface="Times New Roman" charset="0"/>
            </a:rPr>
            <a:t>tr</a:t>
          </a:r>
          <a:r>
            <a:rPr lang="en-US" sz="1400" i="0" baseline="0" dirty="0" smtClean="0">
              <a:solidFill>
                <a:sysClr val="windowText" lastClr="000000"/>
              </a:solidFill>
              <a:latin typeface="+mn-lt"/>
              <a:ea typeface="Times New Roman" charset="0"/>
              <a:cs typeface="Times New Roman" charset="0"/>
            </a:rPr>
            <a:t>illion </a:t>
          </a:r>
          <a:r>
            <a:rPr lang="en-US" sz="1400" i="0" baseline="0" dirty="0" err="1">
              <a:solidFill>
                <a:sysClr val="windowText" lastClr="000000"/>
              </a:solidFill>
              <a:latin typeface="+mn-lt"/>
              <a:ea typeface="Times New Roman" charset="0"/>
              <a:cs typeface="Times New Roman" charset="0"/>
            </a:rPr>
            <a:t>kilowatthours</a:t>
          </a:r>
          <a:endParaRPr lang="en-US" sz="1400" i="0" baseline="0" dirty="0">
            <a:solidFill>
              <a:sysClr val="windowText" lastClr="000000"/>
            </a:solidFill>
            <a:latin typeface="+mn-lt"/>
            <a:ea typeface="Times New Roman" charset="0"/>
            <a:cs typeface="Times New Roman" charset="0"/>
          </a:endParaRPr>
        </a:p>
        <a:p xmlns:a="http://schemas.openxmlformats.org/drawingml/2006/main">
          <a:pPr eaLnBrk="0" hangingPunct="0"/>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0.11078</cdr:x>
      <cdr:y>0.13487</cdr:y>
    </cdr:from>
    <cdr:to>
      <cdr:x>0.65174</cdr:x>
      <cdr:y>0.26421</cdr:y>
    </cdr:to>
    <cdr:sp macro="" textlink="">
      <cdr:nvSpPr>
        <cdr:cNvPr id="6" name="TextBox 3"/>
        <cdr:cNvSpPr txBox="1"/>
      </cdr:nvSpPr>
      <cdr:spPr bwMode="auto">
        <a:xfrm xmlns:a="http://schemas.openxmlformats.org/drawingml/2006/main">
          <a:off x="416024" y="674969"/>
          <a:ext cx="2031487" cy="64729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nchor="t">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a:solidFill>
                <a:srgbClr val="333333"/>
              </a:solidFill>
              <a:latin typeface="+mn-lt"/>
              <a:ea typeface="Times New Roman" charset="0"/>
              <a:cs typeface="Times New Roman" charset="0"/>
            </a:rPr>
            <a:t>          </a:t>
          </a:r>
          <a:r>
            <a:rPr lang="en-US" sz="1400" b="1" i="0" dirty="0">
              <a:solidFill>
                <a:schemeClr val="tx1"/>
              </a:solidFill>
              <a:latin typeface="+mn-lt"/>
              <a:ea typeface="Times New Roman" charset="0"/>
              <a:cs typeface="Times New Roman" charset="0"/>
            </a:rPr>
            <a:t>2019</a:t>
          </a:r>
        </a:p>
        <a:p xmlns:a="http://schemas.openxmlformats.org/drawingml/2006/main">
          <a:pPr eaLnBrk="0" hangingPunct="0"/>
          <a:r>
            <a:rPr lang="en-US" sz="1400" b="0" i="0" dirty="0">
              <a:solidFill>
                <a:schemeClr val="tx1"/>
              </a:solidFill>
              <a:latin typeface="+mn-lt"/>
              <a:ea typeface="Times New Roman" charset="0"/>
              <a:cs typeface="Times New Roman" charset="0"/>
            </a:rPr>
            <a:t>history     projections</a:t>
          </a:r>
        </a:p>
        <a:p xmlns:a="http://schemas.openxmlformats.org/drawingml/2006/main">
          <a:pPr eaLnBrk="0" hangingPunct="0"/>
          <a:endParaRPr lang="en-US" sz="1400" b="1" i="0" dirty="0">
            <a:solidFill>
              <a:schemeClr val="tx1"/>
            </a:solidFill>
            <a:latin typeface="+mn-lt"/>
            <a:ea typeface="Times New Roman" charset="0"/>
            <a:cs typeface="Times New Roman"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70583" cy="480388"/>
          </a:xfrm>
          <a:prstGeom prst="rect">
            <a:avLst/>
          </a:prstGeom>
        </p:spPr>
        <p:txBody>
          <a:bodyPr vert="horz" lIns="94838" tIns="47419" rIns="94838" bIns="47419" rtlCol="0"/>
          <a:lstStyle>
            <a:lvl1pPr algn="l">
              <a:defRPr sz="1200"/>
            </a:lvl1pPr>
          </a:lstStyle>
          <a:p>
            <a:endParaRPr lang="en-US" dirty="0"/>
          </a:p>
        </p:txBody>
      </p:sp>
      <p:sp>
        <p:nvSpPr>
          <p:cNvPr id="3" name="Date Placeholder 2"/>
          <p:cNvSpPr>
            <a:spLocks noGrp="1"/>
          </p:cNvSpPr>
          <p:nvPr>
            <p:ph type="dt" sz="quarter" idx="1"/>
          </p:nvPr>
        </p:nvSpPr>
        <p:spPr>
          <a:xfrm>
            <a:off x="4142962" y="0"/>
            <a:ext cx="3170583" cy="480388"/>
          </a:xfrm>
          <a:prstGeom prst="rect">
            <a:avLst/>
          </a:prstGeom>
        </p:spPr>
        <p:txBody>
          <a:bodyPr vert="horz" lIns="94838" tIns="47419" rIns="94838" bIns="47419" rtlCol="0"/>
          <a:lstStyle>
            <a:lvl1pPr algn="r">
              <a:defRPr sz="1200"/>
            </a:lvl1pPr>
          </a:lstStyle>
          <a:p>
            <a:fld id="{7DE4794C-F5EF-4B2D-93D1-44697B2BA528}" type="datetimeFigureOut">
              <a:rPr lang="en-US" smtClean="0"/>
              <a:pPr/>
              <a:t>2/6/2020</a:t>
            </a:fld>
            <a:endParaRPr lang="en-US" dirty="0"/>
          </a:p>
        </p:txBody>
      </p:sp>
      <p:sp>
        <p:nvSpPr>
          <p:cNvPr id="4" name="Footer Placeholder 3"/>
          <p:cNvSpPr>
            <a:spLocks noGrp="1"/>
          </p:cNvSpPr>
          <p:nvPr>
            <p:ph type="ftr" sz="quarter" idx="2"/>
          </p:nvPr>
        </p:nvSpPr>
        <p:spPr>
          <a:xfrm>
            <a:off x="1" y="9119173"/>
            <a:ext cx="3170583" cy="480388"/>
          </a:xfrm>
          <a:prstGeom prst="rect">
            <a:avLst/>
          </a:prstGeom>
        </p:spPr>
        <p:txBody>
          <a:bodyPr vert="horz" lIns="94838" tIns="47419" rIns="94838" bIns="47419"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2962" y="9119173"/>
            <a:ext cx="3170583" cy="480388"/>
          </a:xfrm>
          <a:prstGeom prst="rect">
            <a:avLst/>
          </a:prstGeom>
        </p:spPr>
        <p:txBody>
          <a:bodyPr vert="horz" lIns="94838" tIns="47419" rIns="94838" bIns="47419" rtlCol="0" anchor="b"/>
          <a:lstStyle>
            <a:lvl1pPr algn="r">
              <a:defRPr sz="1200"/>
            </a:lvl1pPr>
          </a:lstStyle>
          <a:p>
            <a:fld id="{E45553FA-E54B-48B3-908E-BDE094C1A45E}" type="slidenum">
              <a:rPr lang="en-US" smtClean="0"/>
              <a:pPr/>
              <a:t>‹#›</a:t>
            </a:fld>
            <a:endParaRPr lang="en-US" dirty="0"/>
          </a:p>
        </p:txBody>
      </p:sp>
    </p:spTree>
    <p:extLst>
      <p:ext uri="{BB962C8B-B14F-4D97-AF65-F5344CB8AC3E}">
        <p14:creationId xmlns:p14="http://schemas.microsoft.com/office/powerpoint/2010/main" val="1176689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169920" cy="480060"/>
          </a:xfrm>
          <a:prstGeom prst="rect">
            <a:avLst/>
          </a:prstGeom>
        </p:spPr>
        <p:txBody>
          <a:bodyPr vert="horz" lIns="96635" tIns="48318" rIns="96635" bIns="48318" rtlCol="0"/>
          <a:lstStyle>
            <a:lvl1pPr algn="l">
              <a:defRPr sz="1200"/>
            </a:lvl1pPr>
          </a:lstStyle>
          <a:p>
            <a:endParaRPr lang="en-US" dirty="0"/>
          </a:p>
        </p:txBody>
      </p:sp>
      <p:sp>
        <p:nvSpPr>
          <p:cNvPr id="3" name="Date Placeholder 2"/>
          <p:cNvSpPr>
            <a:spLocks noGrp="1"/>
          </p:cNvSpPr>
          <p:nvPr>
            <p:ph type="dt" idx="1"/>
          </p:nvPr>
        </p:nvSpPr>
        <p:spPr>
          <a:xfrm>
            <a:off x="4143587" y="1"/>
            <a:ext cx="3169920" cy="480060"/>
          </a:xfrm>
          <a:prstGeom prst="rect">
            <a:avLst/>
          </a:prstGeom>
        </p:spPr>
        <p:txBody>
          <a:bodyPr vert="horz" lIns="96635" tIns="48318" rIns="96635" bIns="48318" rtlCol="0"/>
          <a:lstStyle>
            <a:lvl1pPr algn="r">
              <a:defRPr sz="1200"/>
            </a:lvl1pPr>
          </a:lstStyle>
          <a:p>
            <a:fld id="{76206BF8-075B-43A5-9410-434F7CD3D58A}" type="datetimeFigureOut">
              <a:rPr lang="en-US" smtClean="0"/>
              <a:pPr/>
              <a:t>2/6/2020</a:t>
            </a:fld>
            <a:endParaRPr lang="en-US" dirty="0"/>
          </a:p>
        </p:txBody>
      </p:sp>
      <p:sp>
        <p:nvSpPr>
          <p:cNvPr id="4" name="Slide Image Placeholder 3"/>
          <p:cNvSpPr>
            <a:spLocks noGrp="1" noRot="1" noChangeAspect="1"/>
          </p:cNvSpPr>
          <p:nvPr>
            <p:ph type="sldImg" idx="2"/>
          </p:nvPr>
        </p:nvSpPr>
        <p:spPr>
          <a:xfrm>
            <a:off x="457200" y="719138"/>
            <a:ext cx="6400800" cy="3600450"/>
          </a:xfrm>
          <a:prstGeom prst="rect">
            <a:avLst/>
          </a:prstGeom>
          <a:noFill/>
          <a:ln w="12700">
            <a:solidFill>
              <a:prstClr val="black"/>
            </a:solidFill>
          </a:ln>
        </p:spPr>
        <p:txBody>
          <a:bodyPr vert="horz" lIns="96635" tIns="48318" rIns="96635" bIns="48318"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35" tIns="48318" rIns="96635" bIns="4831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119475"/>
            <a:ext cx="3169920" cy="480060"/>
          </a:xfrm>
          <a:prstGeom prst="rect">
            <a:avLst/>
          </a:prstGeom>
        </p:spPr>
        <p:txBody>
          <a:bodyPr vert="horz" lIns="96635" tIns="48318" rIns="96635" bIns="483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7" y="9119475"/>
            <a:ext cx="3169920" cy="480060"/>
          </a:xfrm>
          <a:prstGeom prst="rect">
            <a:avLst/>
          </a:prstGeom>
        </p:spPr>
        <p:txBody>
          <a:bodyPr vert="horz" lIns="96635" tIns="48318" rIns="96635" bIns="48318" rtlCol="0" anchor="b"/>
          <a:lstStyle>
            <a:lvl1pPr algn="r">
              <a:defRPr sz="1200"/>
            </a:lvl1pPr>
          </a:lstStyle>
          <a:p>
            <a:fld id="{0EBA4C88-B6CE-4DF6-AC5C-0E11A83F5D76}" type="slidenum">
              <a:rPr lang="en-US" smtClean="0"/>
              <a:pPr/>
              <a:t>‹#›</a:t>
            </a:fld>
            <a:endParaRPr lang="en-US" dirty="0"/>
          </a:p>
        </p:txBody>
      </p:sp>
    </p:spTree>
    <p:extLst>
      <p:ext uri="{BB962C8B-B14F-4D97-AF65-F5344CB8AC3E}">
        <p14:creationId xmlns:p14="http://schemas.microsoft.com/office/powerpoint/2010/main" val="282181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1</a:t>
            </a:fld>
            <a:endParaRPr lang="en-US" dirty="0"/>
          </a:p>
        </p:txBody>
      </p:sp>
    </p:spTree>
    <p:extLst>
      <p:ext uri="{BB962C8B-B14F-4D97-AF65-F5344CB8AC3E}">
        <p14:creationId xmlns:p14="http://schemas.microsoft.com/office/powerpoint/2010/main" val="1546392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2</a:t>
            </a:fld>
            <a:endParaRPr lang="en-US" dirty="0"/>
          </a:p>
        </p:txBody>
      </p:sp>
    </p:spTree>
    <p:extLst>
      <p:ext uri="{BB962C8B-B14F-4D97-AF65-F5344CB8AC3E}">
        <p14:creationId xmlns:p14="http://schemas.microsoft.com/office/powerpoint/2010/main" val="27679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4</a:t>
            </a:fld>
            <a:endParaRPr lang="en-US" dirty="0"/>
          </a:p>
        </p:txBody>
      </p:sp>
    </p:spTree>
    <p:extLst>
      <p:ext uri="{BB962C8B-B14F-4D97-AF65-F5344CB8AC3E}">
        <p14:creationId xmlns:p14="http://schemas.microsoft.com/office/powerpoint/2010/main" val="2309256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5</a:t>
            </a:fld>
            <a:endParaRPr lang="en-US" dirty="0"/>
          </a:p>
        </p:txBody>
      </p:sp>
    </p:spTree>
    <p:extLst>
      <p:ext uri="{BB962C8B-B14F-4D97-AF65-F5344CB8AC3E}">
        <p14:creationId xmlns:p14="http://schemas.microsoft.com/office/powerpoint/2010/main" val="262547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7</a:t>
            </a:fld>
            <a:endParaRPr lang="en-US" dirty="0"/>
          </a:p>
        </p:txBody>
      </p:sp>
    </p:spTree>
    <p:extLst>
      <p:ext uri="{BB962C8B-B14F-4D97-AF65-F5344CB8AC3E}">
        <p14:creationId xmlns:p14="http://schemas.microsoft.com/office/powerpoint/2010/main" val="2326372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9</a:t>
            </a:fld>
            <a:endParaRPr lang="en-US" dirty="0"/>
          </a:p>
        </p:txBody>
      </p:sp>
    </p:spTree>
    <p:extLst>
      <p:ext uri="{BB962C8B-B14F-4D97-AF65-F5344CB8AC3E}">
        <p14:creationId xmlns:p14="http://schemas.microsoft.com/office/powerpoint/2010/main" val="1592174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11</a:t>
            </a:fld>
            <a:endParaRPr lang="en-US" dirty="0"/>
          </a:p>
        </p:txBody>
      </p:sp>
    </p:spTree>
    <p:extLst>
      <p:ext uri="{BB962C8B-B14F-4D97-AF65-F5344CB8AC3E}">
        <p14:creationId xmlns:p14="http://schemas.microsoft.com/office/powerpoint/2010/main" val="2930989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ng title and text">
    <p:spTree>
      <p:nvGrpSpPr>
        <p:cNvPr id="1" name=""/>
        <p:cNvGrpSpPr/>
        <p:nvPr/>
      </p:nvGrpSpPr>
      <p:grpSpPr>
        <a:xfrm>
          <a:off x="0" y="0"/>
          <a:ext cx="0" cy="0"/>
          <a:chOff x="0" y="0"/>
          <a:chExt cx="0" cy="0"/>
        </a:xfrm>
      </p:grpSpPr>
      <p:sp>
        <p:nvSpPr>
          <p:cNvPr id="10" name="Text Placeholder 8"/>
          <p:cNvSpPr>
            <a:spLocks noGrp="1"/>
          </p:cNvSpPr>
          <p:nvPr>
            <p:ph type="body" sz="quarter" idx="12"/>
          </p:nvPr>
        </p:nvSpPr>
        <p:spPr>
          <a:xfrm>
            <a:off x="309095" y="1429265"/>
            <a:ext cx="11590985" cy="4747702"/>
          </a:xfrm>
          <a:prstGeom prst="rect">
            <a:avLst/>
          </a:prstGeom>
        </p:spPr>
        <p:txBody>
          <a:bodyPr/>
          <a:lstStyle>
            <a:lvl1pPr marL="237744" indent="-237744">
              <a:lnSpc>
                <a:spcPct val="125000"/>
              </a:lnSpc>
              <a:spcBef>
                <a:spcPts val="1600"/>
              </a:spcBef>
              <a:spcAft>
                <a:spcPts val="600"/>
              </a:spcAft>
              <a:defRPr sz="1400"/>
            </a:lvl1pPr>
            <a:lvl2pPr marL="694944" indent="-237744">
              <a:lnSpc>
                <a:spcPct val="125000"/>
              </a:lnSpc>
              <a:spcAft>
                <a:spcPts val="400"/>
              </a:spcAft>
              <a:defRPr sz="1400"/>
            </a:lvl2pPr>
            <a:lvl3pPr marL="1088136" indent="-173736">
              <a:lnSpc>
                <a:spcPct val="125000"/>
              </a:lnSpc>
              <a:spcAft>
                <a:spcPts val="400"/>
              </a:spcAft>
              <a:defRPr sz="1400"/>
            </a:lvl3pPr>
            <a:lvl4pPr marL="1609344" indent="-237744">
              <a:lnSpc>
                <a:spcPct val="125000"/>
              </a:lnSpc>
              <a:spcAft>
                <a:spcPts val="400"/>
              </a:spcAft>
              <a:defRPr sz="1400"/>
            </a:lvl4pPr>
            <a:lvl5pPr marL="2002536" indent="-173736">
              <a:lnSpc>
                <a:spcPct val="125000"/>
              </a:lnSpc>
              <a:spcAft>
                <a:spcPts val="400"/>
              </a:spcAft>
              <a:buFont typeface="Arial" pitchFamily="34" charset="0"/>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a:t>Click to edit Master title style. You can have up to two lines of text.</a:t>
            </a:r>
          </a:p>
        </p:txBody>
      </p:sp>
      <p:sp>
        <p:nvSpPr>
          <p:cNvPr id="1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full-screen image/char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2 columns">
    <p:spTree>
      <p:nvGrpSpPr>
        <p:cNvPr id="1" name=""/>
        <p:cNvGrpSpPr/>
        <p:nvPr/>
      </p:nvGrpSpPr>
      <p:grpSpPr>
        <a:xfrm>
          <a:off x="0" y="0"/>
          <a:ext cx="0" cy="0"/>
          <a:chOff x="0" y="0"/>
          <a:chExt cx="0" cy="0"/>
        </a:xfrm>
      </p:grpSpPr>
      <p:cxnSp>
        <p:nvCxnSpPr>
          <p:cNvPr id="6" name="Straight Connector 12"/>
          <p:cNvCxnSpPr>
            <a:cxnSpLocks noChangeShapeType="1"/>
          </p:cNvCxnSpPr>
          <p:nvPr/>
        </p:nvCxnSpPr>
        <p:spPr bwMode="auto">
          <a:xfrm rot="5400000">
            <a:off x="675218" y="6545792"/>
            <a:ext cx="438151" cy="2117"/>
          </a:xfrm>
          <a:prstGeom prst="line">
            <a:avLst/>
          </a:prstGeom>
          <a:noFill/>
          <a:ln w="9525">
            <a:solidFill>
              <a:schemeClr val="bg1">
                <a:alpha val="39999"/>
              </a:schemeClr>
            </a:solidFill>
            <a:round/>
            <a:headEnd/>
            <a:tailEnd/>
          </a:ln>
        </p:spPr>
      </p:cxnSp>
      <p:sp>
        <p:nvSpPr>
          <p:cNvPr id="11" name="Content Placeholder 10"/>
          <p:cNvSpPr>
            <a:spLocks noGrp="1"/>
          </p:cNvSpPr>
          <p:nvPr>
            <p:ph sz="quarter" idx="12"/>
          </p:nvPr>
        </p:nvSpPr>
        <p:spPr>
          <a:xfrm>
            <a:off x="914400" y="1188720"/>
            <a:ext cx="5242560" cy="4663440"/>
          </a:xfrm>
          <a:prstGeom prst="rect">
            <a:avLst/>
          </a:prstGeom>
        </p:spPr>
        <p:txBody>
          <a:bodyPr lIns="0" tIns="0" r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3"/>
          </p:nvPr>
        </p:nvSpPr>
        <p:spPr>
          <a:xfrm>
            <a:off x="6217920" y="1188720"/>
            <a:ext cx="5364480" cy="4663440"/>
          </a:xfrm>
          <a:prstGeom prst="rect">
            <a:avLst/>
          </a:prstGeom>
        </p:spPr>
        <p:txBody>
          <a:bodyPr t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15"/>
          <p:cNvSpPr>
            <a:spLocks noGrp="1"/>
          </p:cNvSpPr>
          <p:nvPr>
            <p:ph type="body" sz="quarter" idx="16"/>
          </p:nvPr>
        </p:nvSpPr>
        <p:spPr>
          <a:xfrm>
            <a:off x="914400" y="5943600"/>
            <a:ext cx="10668000" cy="274320"/>
          </a:xfrm>
          <a:prstGeom prst="rect">
            <a:avLst/>
          </a:prstGeom>
        </p:spPr>
        <p:txBody>
          <a:bodyPr lIns="0" rIns="0" bIns="0" anchor="b" anchorCtr="0"/>
          <a:lstStyle>
            <a:lvl1pPr marL="0" indent="0">
              <a:buFont typeface="Arial" panose="020B0604020202020204" pitchFamily="34" charset="0"/>
              <a:buNone/>
              <a:defRPr sz="1333" i="1"/>
            </a:lvl1pPr>
            <a:lvl2pPr>
              <a:buNone/>
              <a:defRPr sz="1600" i="1"/>
            </a:lvl2pPr>
            <a:lvl3pPr>
              <a:buNone/>
              <a:defRPr sz="1600" i="1"/>
            </a:lvl3pPr>
            <a:lvl4pPr>
              <a:buNone/>
              <a:defRPr sz="1600" i="1"/>
            </a:lvl4pPr>
            <a:lvl5pPr>
              <a:buNone/>
              <a:defRPr sz="1600" i="1"/>
            </a:lvl5pPr>
          </a:lstStyle>
          <a:p>
            <a:pPr lvl="0"/>
            <a:r>
              <a:rPr lang="en-US"/>
              <a:t>Click to edit Master text styles</a:t>
            </a:r>
          </a:p>
        </p:txBody>
      </p:sp>
      <p:sp>
        <p:nvSpPr>
          <p:cNvPr id="14" name="Title 1"/>
          <p:cNvSpPr>
            <a:spLocks noGrp="1"/>
          </p:cNvSpPr>
          <p:nvPr>
            <p:ph type="title" hasCustomPrompt="1"/>
          </p:nvPr>
        </p:nvSpPr>
        <p:spPr>
          <a:xfrm>
            <a:off x="914400" y="106018"/>
            <a:ext cx="10668000" cy="1007165"/>
          </a:xfrm>
          <a:prstGeom prst="rect">
            <a:avLst/>
          </a:prstGeom>
        </p:spPr>
        <p:txBody>
          <a:bodyPr lIns="0" tIns="0" rIns="0" bIns="0" anchor="b" anchorCtr="0"/>
          <a:lstStyle>
            <a:lvl1pPr algn="l">
              <a:defRPr sz="3467">
                <a:solidFill>
                  <a:schemeClr val="accent1"/>
                </a:solidFill>
              </a:defRPr>
            </a:lvl1pPr>
          </a:lstStyle>
          <a:p>
            <a:r>
              <a:rPr lang="en-US" dirty="0"/>
              <a:t>Click to edit Master title style. You can have up to two lines of text.</a:t>
            </a:r>
          </a:p>
        </p:txBody>
      </p:sp>
      <p:pic>
        <p:nvPicPr>
          <p:cNvPr id="12" name="Picture 2" descr="C:\Documents and Settings\MVO\Desktop\eia_logo_white-02.png"/>
          <p:cNvPicPr>
            <a:picLocks noChangeAspect="1" noChangeArrowheads="1"/>
          </p:cNvPicPr>
          <p:nvPr userDrawn="1"/>
        </p:nvPicPr>
        <p:blipFill>
          <a:blip r:embed="rId2" cstate="print"/>
          <a:srcRect/>
          <a:stretch>
            <a:fillRect/>
          </a:stretch>
        </p:blipFill>
        <p:spPr bwMode="auto">
          <a:xfrm>
            <a:off x="242017" y="6362701"/>
            <a:ext cx="521531" cy="360284"/>
          </a:xfrm>
          <a:prstGeom prst="rect">
            <a:avLst/>
          </a:prstGeom>
          <a:noFill/>
          <a:ln>
            <a:noFill/>
          </a:ln>
        </p:spPr>
      </p:pic>
      <p:sp>
        <p:nvSpPr>
          <p:cNvPr id="15" name="Oval 13"/>
          <p:cNvSpPr>
            <a:spLocks/>
          </p:cNvSpPr>
          <p:nvPr userDrawn="1"/>
        </p:nvSpPr>
        <p:spPr bwMode="auto">
          <a:xfrm>
            <a:off x="11643785" y="6456364"/>
            <a:ext cx="280416" cy="280416"/>
          </a:xfrm>
          <a:prstGeom prst="ellipse">
            <a:avLst/>
          </a:prstGeom>
          <a:solidFill>
            <a:srgbClr val="FFFFFF"/>
          </a:solidFill>
          <a:ln>
            <a:noFill/>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defRPr/>
            </a:pPr>
            <a:endParaRPr lang="en-US" altLang="en-US" sz="2400" dirty="0"/>
          </a:p>
        </p:txBody>
      </p:sp>
      <p:sp>
        <p:nvSpPr>
          <p:cNvPr id="17" name="Footer Placeholder 2"/>
          <p:cNvSpPr>
            <a:spLocks noGrp="1"/>
          </p:cNvSpPr>
          <p:nvPr>
            <p:ph type="ftr" sz="quarter" idx="17"/>
          </p:nvPr>
        </p:nvSpPr>
        <p:spPr>
          <a:xfrm>
            <a:off x="889000" y="6391275"/>
            <a:ext cx="3744384" cy="393700"/>
          </a:xfrm>
          <a:prstGeom prst="rect">
            <a:avLst/>
          </a:prstGeom>
        </p:spPr>
        <p:txBody>
          <a:bodyPr/>
          <a:lstStyle>
            <a:lvl1pPr>
              <a:defRPr sz="1333"/>
            </a:lvl1pPr>
          </a:lstStyle>
          <a:p>
            <a:pPr>
              <a:defRPr/>
            </a:pPr>
            <a:r>
              <a:rPr lang="en-US" dirty="0"/>
              <a:t>Dr. Linda Capuano | AEO2019 Press release</a:t>
            </a:r>
          </a:p>
          <a:p>
            <a:pPr>
              <a:defRPr/>
            </a:pPr>
            <a:r>
              <a:rPr lang="en-US" dirty="0"/>
              <a:t>January 24, 2019</a:t>
            </a:r>
          </a:p>
        </p:txBody>
      </p:sp>
      <p:sp>
        <p:nvSpPr>
          <p:cNvPr id="18" name="Slide Number Placeholder 5"/>
          <p:cNvSpPr>
            <a:spLocks noGrp="1"/>
          </p:cNvSpPr>
          <p:nvPr>
            <p:ph type="sldNum" sz="quarter" idx="4"/>
          </p:nvPr>
        </p:nvSpPr>
        <p:spPr>
          <a:xfrm>
            <a:off x="11550736" y="6419851"/>
            <a:ext cx="512233" cy="365125"/>
          </a:xfrm>
          <a:prstGeom prst="rect">
            <a:avLst/>
          </a:prstGeom>
        </p:spPr>
        <p:txBody>
          <a:bodyPr vert="horz" lIns="91440" tIns="45720" rIns="91440" bIns="45720" rtlCol="0" anchor="ctr"/>
          <a:lstStyle>
            <a:lvl1pPr algn="ctr" fontAlgn="auto">
              <a:spcBef>
                <a:spcPts val="0"/>
              </a:spcBef>
              <a:spcAft>
                <a:spcPts val="0"/>
              </a:spcAft>
              <a:defRPr sz="1333">
                <a:solidFill>
                  <a:schemeClr val="tx1"/>
                </a:solidFill>
                <a:latin typeface="+mj-lt"/>
                <a:cs typeface="+mn-cs"/>
              </a:defRPr>
            </a:lvl1pPr>
          </a:lstStyle>
          <a:p>
            <a:pPr>
              <a:defRPr/>
            </a:pPr>
            <a:fld id="{84948DD1-5963-4816-BE5A-05BCCCAC15E0}" type="slidenum">
              <a:rPr lang="en-US" smtClean="0"/>
              <a:pPr>
                <a:defRPr/>
              </a:pPr>
              <a:t>‹#›</a:t>
            </a:fld>
            <a:endParaRPr lang="en-US" dirty="0"/>
          </a:p>
        </p:txBody>
      </p:sp>
    </p:spTree>
    <p:extLst>
      <p:ext uri="{BB962C8B-B14F-4D97-AF65-F5344CB8AC3E}">
        <p14:creationId xmlns:p14="http://schemas.microsoft.com/office/powerpoint/2010/main" val="28122679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2 columns">
    <p:spTree>
      <p:nvGrpSpPr>
        <p:cNvPr id="1" name=""/>
        <p:cNvGrpSpPr/>
        <p:nvPr/>
      </p:nvGrpSpPr>
      <p:grpSpPr>
        <a:xfrm>
          <a:off x="0" y="0"/>
          <a:ext cx="0" cy="0"/>
          <a:chOff x="0" y="0"/>
          <a:chExt cx="0" cy="0"/>
        </a:xfrm>
      </p:grpSpPr>
      <p:cxnSp>
        <p:nvCxnSpPr>
          <p:cNvPr id="6" name="Straight Connector 12"/>
          <p:cNvCxnSpPr>
            <a:cxnSpLocks noChangeShapeType="1"/>
          </p:cNvCxnSpPr>
          <p:nvPr/>
        </p:nvCxnSpPr>
        <p:spPr bwMode="auto">
          <a:xfrm rot="5400000">
            <a:off x="675218" y="6545792"/>
            <a:ext cx="438151" cy="2117"/>
          </a:xfrm>
          <a:prstGeom prst="line">
            <a:avLst/>
          </a:prstGeom>
          <a:noFill/>
          <a:ln w="9525">
            <a:solidFill>
              <a:schemeClr val="bg1">
                <a:alpha val="39999"/>
              </a:schemeClr>
            </a:solidFill>
            <a:round/>
            <a:headEnd/>
            <a:tailEnd/>
          </a:ln>
        </p:spPr>
      </p:cxnSp>
      <p:sp>
        <p:nvSpPr>
          <p:cNvPr id="11" name="Content Placeholder 10"/>
          <p:cNvSpPr>
            <a:spLocks noGrp="1"/>
          </p:cNvSpPr>
          <p:nvPr>
            <p:ph sz="quarter" idx="12"/>
          </p:nvPr>
        </p:nvSpPr>
        <p:spPr>
          <a:xfrm>
            <a:off x="914400" y="1188720"/>
            <a:ext cx="5242560" cy="4663440"/>
          </a:xfrm>
          <a:prstGeom prst="rect">
            <a:avLst/>
          </a:prstGeom>
        </p:spPr>
        <p:txBody>
          <a:bodyPr lIns="0" tIns="0" r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3"/>
          </p:nvPr>
        </p:nvSpPr>
        <p:spPr>
          <a:xfrm>
            <a:off x="6217920" y="1188720"/>
            <a:ext cx="5364480" cy="4663440"/>
          </a:xfrm>
          <a:prstGeom prst="rect">
            <a:avLst/>
          </a:prstGeom>
        </p:spPr>
        <p:txBody>
          <a:bodyPr tIns="0"/>
          <a:lstStyle>
            <a:lvl1pPr marL="316984" indent="-316984">
              <a:spcBef>
                <a:spcPts val="2133"/>
              </a:spcBef>
              <a:spcAft>
                <a:spcPts val="800"/>
              </a:spcAft>
              <a:defRPr sz="2400"/>
            </a:lvl1pPr>
            <a:lvl2pPr>
              <a:spcAft>
                <a:spcPts val="533"/>
              </a:spcAft>
              <a:defRPr sz="1867"/>
            </a:lvl2pPr>
            <a:lvl3pPr>
              <a:spcAft>
                <a:spcPts val="533"/>
              </a:spcAft>
              <a:defRPr sz="1867"/>
            </a:lvl3pPr>
            <a:lvl4pPr>
              <a:spcAft>
                <a:spcPts val="533"/>
              </a:spcAft>
              <a:defRPr sz="1867"/>
            </a:lvl4pPr>
            <a:lvl5pPr>
              <a:spcAft>
                <a:spcPts val="533"/>
              </a:spcAft>
              <a:buFont typeface="Arial" pitchFamily="34" charset="0"/>
              <a:buChar cha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15"/>
          <p:cNvSpPr>
            <a:spLocks noGrp="1"/>
          </p:cNvSpPr>
          <p:nvPr>
            <p:ph type="body" sz="quarter" idx="16"/>
          </p:nvPr>
        </p:nvSpPr>
        <p:spPr>
          <a:xfrm>
            <a:off x="914400" y="5943600"/>
            <a:ext cx="10668000" cy="274320"/>
          </a:xfrm>
          <a:prstGeom prst="rect">
            <a:avLst/>
          </a:prstGeom>
        </p:spPr>
        <p:txBody>
          <a:bodyPr lIns="0" rIns="0" bIns="0" anchor="b" anchorCtr="0"/>
          <a:lstStyle>
            <a:lvl1pPr marL="0" indent="0">
              <a:buFont typeface="Arial" panose="020B0604020202020204" pitchFamily="34" charset="0"/>
              <a:buNone/>
              <a:defRPr sz="1333" i="1"/>
            </a:lvl1pPr>
            <a:lvl2pPr>
              <a:buNone/>
              <a:defRPr sz="1600" i="1"/>
            </a:lvl2pPr>
            <a:lvl3pPr>
              <a:buNone/>
              <a:defRPr sz="1600" i="1"/>
            </a:lvl3pPr>
            <a:lvl4pPr>
              <a:buNone/>
              <a:defRPr sz="1600" i="1"/>
            </a:lvl4pPr>
            <a:lvl5pPr>
              <a:buNone/>
              <a:defRPr sz="1600" i="1"/>
            </a:lvl5pPr>
          </a:lstStyle>
          <a:p>
            <a:pPr lvl="0"/>
            <a:r>
              <a:rPr lang="en-US"/>
              <a:t>Click to edit Master text styles</a:t>
            </a:r>
          </a:p>
        </p:txBody>
      </p:sp>
      <p:sp>
        <p:nvSpPr>
          <p:cNvPr id="14" name="Title 1"/>
          <p:cNvSpPr>
            <a:spLocks noGrp="1"/>
          </p:cNvSpPr>
          <p:nvPr>
            <p:ph type="title" hasCustomPrompt="1"/>
          </p:nvPr>
        </p:nvSpPr>
        <p:spPr>
          <a:xfrm>
            <a:off x="914400" y="106018"/>
            <a:ext cx="10668000" cy="1007165"/>
          </a:xfrm>
          <a:prstGeom prst="rect">
            <a:avLst/>
          </a:prstGeom>
        </p:spPr>
        <p:txBody>
          <a:bodyPr lIns="0" tIns="0" rIns="0" bIns="0" anchor="b" anchorCtr="0"/>
          <a:lstStyle>
            <a:lvl1pPr algn="l">
              <a:defRPr sz="3467">
                <a:solidFill>
                  <a:schemeClr val="accent1"/>
                </a:solidFill>
              </a:defRPr>
            </a:lvl1pPr>
          </a:lstStyle>
          <a:p>
            <a:r>
              <a:rPr lang="en-US" dirty="0"/>
              <a:t>Click to edit Master title style. You can have up to two lines of text.</a:t>
            </a:r>
          </a:p>
        </p:txBody>
      </p:sp>
      <p:pic>
        <p:nvPicPr>
          <p:cNvPr id="12" name="Picture 2" descr="C:\Documents and Settings\MVO\Desktop\eia_logo_white-02.png"/>
          <p:cNvPicPr>
            <a:picLocks noChangeAspect="1" noChangeArrowheads="1"/>
          </p:cNvPicPr>
          <p:nvPr userDrawn="1"/>
        </p:nvPicPr>
        <p:blipFill>
          <a:blip r:embed="rId2" cstate="print"/>
          <a:srcRect/>
          <a:stretch>
            <a:fillRect/>
          </a:stretch>
        </p:blipFill>
        <p:spPr bwMode="auto">
          <a:xfrm>
            <a:off x="242017" y="6362701"/>
            <a:ext cx="521531" cy="360284"/>
          </a:xfrm>
          <a:prstGeom prst="rect">
            <a:avLst/>
          </a:prstGeom>
          <a:noFill/>
          <a:ln>
            <a:noFill/>
          </a:ln>
        </p:spPr>
      </p:pic>
      <p:sp>
        <p:nvSpPr>
          <p:cNvPr id="15" name="Oval 13"/>
          <p:cNvSpPr>
            <a:spLocks/>
          </p:cNvSpPr>
          <p:nvPr userDrawn="1"/>
        </p:nvSpPr>
        <p:spPr bwMode="auto">
          <a:xfrm>
            <a:off x="11643785" y="6456364"/>
            <a:ext cx="280416" cy="280416"/>
          </a:xfrm>
          <a:prstGeom prst="ellipse">
            <a:avLst/>
          </a:prstGeom>
          <a:solidFill>
            <a:srgbClr val="FFFFFF"/>
          </a:solidFill>
          <a:ln>
            <a:noFill/>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defRPr/>
            </a:pPr>
            <a:endParaRPr lang="en-US" altLang="en-US" sz="2400" dirty="0"/>
          </a:p>
        </p:txBody>
      </p:sp>
      <p:sp>
        <p:nvSpPr>
          <p:cNvPr id="17" name="Footer Placeholder 2"/>
          <p:cNvSpPr>
            <a:spLocks noGrp="1"/>
          </p:cNvSpPr>
          <p:nvPr>
            <p:ph type="ftr" sz="quarter" idx="17"/>
          </p:nvPr>
        </p:nvSpPr>
        <p:spPr>
          <a:xfrm>
            <a:off x="889000" y="6391275"/>
            <a:ext cx="3744384" cy="393700"/>
          </a:xfrm>
          <a:prstGeom prst="rect">
            <a:avLst/>
          </a:prstGeom>
        </p:spPr>
        <p:txBody>
          <a:bodyPr/>
          <a:lstStyle>
            <a:lvl1pPr>
              <a:defRPr sz="1333"/>
            </a:lvl1pPr>
          </a:lstStyle>
          <a:p>
            <a:pPr>
              <a:defRPr/>
            </a:pPr>
            <a:r>
              <a:rPr lang="en-US" dirty="0"/>
              <a:t>Dr. Linda Capuano | AEO2019 Press release</a:t>
            </a:r>
          </a:p>
          <a:p>
            <a:pPr>
              <a:defRPr/>
            </a:pPr>
            <a:r>
              <a:rPr lang="en-US" dirty="0"/>
              <a:t>January 24, 2019</a:t>
            </a:r>
          </a:p>
        </p:txBody>
      </p:sp>
      <p:sp>
        <p:nvSpPr>
          <p:cNvPr id="18" name="Slide Number Placeholder 5"/>
          <p:cNvSpPr>
            <a:spLocks noGrp="1"/>
          </p:cNvSpPr>
          <p:nvPr>
            <p:ph type="sldNum" sz="quarter" idx="4"/>
          </p:nvPr>
        </p:nvSpPr>
        <p:spPr>
          <a:xfrm>
            <a:off x="11550736" y="6419851"/>
            <a:ext cx="512233" cy="365125"/>
          </a:xfrm>
          <a:prstGeom prst="rect">
            <a:avLst/>
          </a:prstGeom>
        </p:spPr>
        <p:txBody>
          <a:bodyPr vert="horz" lIns="91440" tIns="45720" rIns="91440" bIns="45720" rtlCol="0" anchor="ctr"/>
          <a:lstStyle>
            <a:lvl1pPr algn="ctr" fontAlgn="auto">
              <a:spcBef>
                <a:spcPts val="0"/>
              </a:spcBef>
              <a:spcAft>
                <a:spcPts val="0"/>
              </a:spcAft>
              <a:defRPr sz="1333">
                <a:solidFill>
                  <a:schemeClr val="tx1"/>
                </a:solidFill>
                <a:latin typeface="+mj-lt"/>
                <a:cs typeface="+mn-cs"/>
              </a:defRPr>
            </a:lvl1pPr>
          </a:lstStyle>
          <a:p>
            <a:pPr>
              <a:defRPr/>
            </a:pPr>
            <a:fld id="{84948DD1-5963-4816-BE5A-05BCCCAC15E0}" type="slidenum">
              <a:rPr lang="en-US" smtClean="0"/>
              <a:pPr>
                <a:defRPr/>
              </a:pPr>
              <a:t>‹#›</a:t>
            </a:fld>
            <a:endParaRPr lang="en-US" dirty="0"/>
          </a:p>
        </p:txBody>
      </p:sp>
    </p:spTree>
    <p:extLst>
      <p:ext uri="{BB962C8B-B14F-4D97-AF65-F5344CB8AC3E}">
        <p14:creationId xmlns:p14="http://schemas.microsoft.com/office/powerpoint/2010/main" val="272122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1 column">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9095" y="1427430"/>
            <a:ext cx="11599572"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a:t>Click to edit Master title style. You can have up to two lines of text.</a:t>
            </a:r>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1290967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2 columns">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a:t>Click to edit Master title style. You can have up to two lines of text.</a:t>
            </a:r>
          </a:p>
        </p:txBody>
      </p:sp>
      <p:sp>
        <p:nvSpPr>
          <p:cNvPr id="12" name="Content Placeholder 10"/>
          <p:cNvSpPr>
            <a:spLocks noGrp="1"/>
          </p:cNvSpPr>
          <p:nvPr>
            <p:ph sz="quarter" idx="12"/>
          </p:nvPr>
        </p:nvSpPr>
        <p:spPr>
          <a:xfrm>
            <a:off x="309095" y="1427430"/>
            <a:ext cx="5660190"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10"/>
          <p:cNvSpPr>
            <a:spLocks noGrp="1"/>
          </p:cNvSpPr>
          <p:nvPr>
            <p:ph sz="quarter" idx="13"/>
          </p:nvPr>
        </p:nvSpPr>
        <p:spPr>
          <a:xfrm>
            <a:off x="6174769" y="1427430"/>
            <a:ext cx="5743254"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3 columns">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7631"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10"/>
          <p:cNvSpPr>
            <a:spLocks noGrp="1"/>
          </p:cNvSpPr>
          <p:nvPr>
            <p:ph sz="quarter" idx="13"/>
          </p:nvPr>
        </p:nvSpPr>
        <p:spPr>
          <a:xfrm>
            <a:off x="4290573"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10"/>
          <p:cNvSpPr>
            <a:spLocks noGrp="1"/>
          </p:cNvSpPr>
          <p:nvPr>
            <p:ph sz="quarter" idx="14"/>
          </p:nvPr>
        </p:nvSpPr>
        <p:spPr>
          <a:xfrm>
            <a:off x="8263467"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a:t>Click to edit Master title style. You can have up to two lines of text.</a:t>
            </a:r>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3522932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ne or bar graph">
    <p:spTree>
      <p:nvGrpSpPr>
        <p:cNvPr id="1" name=""/>
        <p:cNvGrpSpPr/>
        <p:nvPr/>
      </p:nvGrpSpPr>
      <p:grpSpPr>
        <a:xfrm>
          <a:off x="0" y="0"/>
          <a:ext cx="0" cy="0"/>
          <a:chOff x="0" y="0"/>
          <a:chExt cx="0" cy="0"/>
        </a:xfrm>
      </p:grpSpPr>
      <p:sp>
        <p:nvSpPr>
          <p:cNvPr id="12" name="Text Placeholder 11"/>
          <p:cNvSpPr>
            <a:spLocks noGrp="1"/>
          </p:cNvSpPr>
          <p:nvPr>
            <p:ph type="body" sz="quarter" idx="13" hasCustomPrompt="1"/>
          </p:nvPr>
        </p:nvSpPr>
        <p:spPr>
          <a:xfrm>
            <a:off x="309094" y="1428068"/>
            <a:ext cx="5581451" cy="548640"/>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a:t>y-axis title here</a:t>
            </a:r>
          </a:p>
          <a:p>
            <a:pPr lvl="0"/>
            <a:r>
              <a:rPr lang="en-US" dirty="0"/>
              <a:t>y-axis units here</a:t>
            </a:r>
          </a:p>
        </p:txBody>
      </p:sp>
      <p:sp>
        <p:nvSpPr>
          <p:cNvPr id="14" name="Text Placeholder 13"/>
          <p:cNvSpPr>
            <a:spLocks noGrp="1"/>
          </p:cNvSpPr>
          <p:nvPr>
            <p:ph type="body" sz="quarter" idx="14" hasCustomPrompt="1"/>
          </p:nvPr>
        </p:nvSpPr>
        <p:spPr>
          <a:xfrm>
            <a:off x="6278880" y="1428068"/>
            <a:ext cx="5608320" cy="548640"/>
          </a:xfrm>
          <a:prstGeom prst="rect">
            <a:avLst/>
          </a:prstGeom>
        </p:spPr>
        <p:txBody>
          <a:bodyPr anchor="b" anchorCtr="0"/>
          <a:lstStyle>
            <a:lvl1pPr marL="342900" marR="0" indent="-342900" algn="r"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a:t>secondary y-axis title here</a:t>
            </a:r>
          </a:p>
          <a:p>
            <a:pPr lvl="0"/>
            <a:r>
              <a:rPr lang="en-US" dirty="0"/>
              <a:t>secondary y-axis units here</a:t>
            </a:r>
          </a:p>
        </p:txBody>
      </p:sp>
      <p:sp>
        <p:nvSpPr>
          <p:cNvPr id="11" name="Chart Placeholder 8"/>
          <p:cNvSpPr>
            <a:spLocks noGrp="1"/>
          </p:cNvSpPr>
          <p:nvPr>
            <p:ph type="chart" sz="quarter" idx="12"/>
          </p:nvPr>
        </p:nvSpPr>
        <p:spPr>
          <a:xfrm>
            <a:off x="309094" y="2022869"/>
            <a:ext cx="11578108" cy="392575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a:t>Click icon to add chart</a:t>
            </a:r>
            <a:endParaRPr lang="en-US" dirty="0"/>
          </a:p>
        </p:txBody>
      </p:sp>
      <p:sp>
        <p:nvSpPr>
          <p:cNvPr id="13"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a:t>Click to edit Master title style. You can have up to two lines of text.</a:t>
            </a:r>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a:t>Source: Click to edit text</a:t>
            </a:r>
          </a:p>
        </p:txBody>
      </p:sp>
      <p:sp>
        <p:nvSpPr>
          <p:cNvPr id="8"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e chart">
    <p:spTree>
      <p:nvGrpSpPr>
        <p:cNvPr id="1" name=""/>
        <p:cNvGrpSpPr/>
        <p:nvPr/>
      </p:nvGrpSpPr>
      <p:grpSpPr>
        <a:xfrm>
          <a:off x="0" y="0"/>
          <a:ext cx="0" cy="0"/>
          <a:chOff x="0" y="0"/>
          <a:chExt cx="0" cy="0"/>
        </a:xfrm>
      </p:grpSpPr>
      <p:sp>
        <p:nvSpPr>
          <p:cNvPr id="9" name="Chart Placeholder 8"/>
          <p:cNvSpPr>
            <a:spLocks noGrp="1"/>
          </p:cNvSpPr>
          <p:nvPr>
            <p:ph type="chart" sz="quarter" idx="12"/>
          </p:nvPr>
        </p:nvSpPr>
        <p:spPr>
          <a:xfrm>
            <a:off x="307327" y="1839392"/>
            <a:ext cx="11593188" cy="410703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a:t>Click icon to add chart</a:t>
            </a:r>
            <a:endParaRPr lang="en-US" dirty="0"/>
          </a:p>
        </p:txBody>
      </p:sp>
      <p:sp>
        <p:nvSpPr>
          <p:cNvPr id="12" name="Text Placeholder 11"/>
          <p:cNvSpPr>
            <a:spLocks noGrp="1"/>
          </p:cNvSpPr>
          <p:nvPr>
            <p:ph type="body" sz="quarter" idx="13" hasCustomPrompt="1"/>
          </p:nvPr>
        </p:nvSpPr>
        <p:spPr>
          <a:xfrm>
            <a:off x="307327" y="1434789"/>
            <a:ext cx="11593188" cy="292608"/>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a:t>pie chart units here</a:t>
            </a:r>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a:t>Source: Click to edit text</a:t>
            </a:r>
          </a:p>
        </p:txBody>
      </p:sp>
      <p:sp>
        <p:nvSpPr>
          <p:cNvPr id="11"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a:t>Click to edit Master title style. You can have up to two lines of text.</a:t>
            </a:r>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13" name="Picture Placeholder 12"/>
          <p:cNvSpPr>
            <a:spLocks noGrp="1"/>
          </p:cNvSpPr>
          <p:nvPr>
            <p:ph type="pic" sz="quarter" idx="16"/>
          </p:nvPr>
        </p:nvSpPr>
        <p:spPr>
          <a:xfrm>
            <a:off x="309094" y="1434788"/>
            <a:ext cx="11578108" cy="451383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a:t>Click icon to add picture</a:t>
            </a:r>
            <a:endParaRPr lang="en-US" dirty="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a:t>Click to edit Master title style. You can have up to two lines of text.</a:t>
            </a:r>
          </a:p>
        </p:txBody>
      </p:sp>
      <p:sp>
        <p:nvSpPr>
          <p:cNvPr id="11"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a:t>Source: Click to edit text</a:t>
            </a:r>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3041322" y="1575175"/>
            <a:ext cx="8541079" cy="1490472"/>
          </a:xfrm>
          <a:prstGeom prst="rect">
            <a:avLst/>
          </a:prstGeom>
        </p:spPr>
        <p:txBody>
          <a:bodyPr anchor="b" anchorCtr="0"/>
          <a:lstStyle>
            <a:lvl1pPr algn="l">
              <a:defRPr sz="4000">
                <a:solidFill>
                  <a:schemeClr val="bg1"/>
                </a:solidFill>
              </a:defRPr>
            </a:lvl1pPr>
          </a:lstStyle>
          <a:p>
            <a:r>
              <a:rPr lang="en-US" dirty="0"/>
              <a:t>Section Title — click to edit</a:t>
            </a:r>
          </a:p>
        </p:txBody>
      </p:sp>
      <p:sp>
        <p:nvSpPr>
          <p:cNvPr id="12" name="Text Placeholder 11"/>
          <p:cNvSpPr>
            <a:spLocks noGrp="1"/>
          </p:cNvSpPr>
          <p:nvPr>
            <p:ph type="body" sz="quarter" idx="13"/>
          </p:nvPr>
        </p:nvSpPr>
        <p:spPr>
          <a:xfrm>
            <a:off x="3096127" y="3248279"/>
            <a:ext cx="6015791" cy="3164555"/>
          </a:xfrm>
          <a:prstGeom prst="rect">
            <a:avLst/>
          </a:prstGeom>
        </p:spPr>
        <p:txBody>
          <a:bodyPr/>
          <a:lstStyle>
            <a:lvl1pPr marL="0" indent="0">
              <a:buNone/>
              <a:defRPr sz="1600">
                <a:solidFill>
                  <a:schemeClr val="bg1"/>
                </a:solidFill>
              </a:defRPr>
            </a:lvl1pPr>
          </a:lstStyle>
          <a:p>
            <a:pPr lvl="0"/>
            <a:r>
              <a:rPr lang="en-US"/>
              <a:t>Click to edit Master text styles</a:t>
            </a:r>
          </a:p>
        </p:txBody>
      </p:sp>
      <p:cxnSp>
        <p:nvCxnSpPr>
          <p:cNvPr id="4" name="Straight Connector 3"/>
          <p:cNvCxnSpPr/>
          <p:nvPr userDrawn="1"/>
        </p:nvCxnSpPr>
        <p:spPr>
          <a:xfrm flipH="1">
            <a:off x="2918692" y="1681018"/>
            <a:ext cx="122629" cy="419330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4.png"/><Relationship Id="rId3" Type="http://schemas.openxmlformats.org/officeDocument/2006/relationships/slideLayout" Target="../slideLayouts/slideLayout3.xml"/><Relationship Id="rId21" Type="http://schemas.openxmlformats.org/officeDocument/2006/relationships/image" Target="../media/image7.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20"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23" Type="http://schemas.openxmlformats.org/officeDocument/2006/relationships/image" Target="../media/image9.png"/><Relationship Id="rId10" Type="http://schemas.openxmlformats.org/officeDocument/2006/relationships/slideLayout" Target="../slideLayouts/slideLayout10.xml"/><Relationship Id="rId19" Type="http://schemas.openxmlformats.org/officeDocument/2006/relationships/image" Target="../media/image5.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 Target="../slides/slide8.xml"/><Relationship Id="rId22"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
        <p:nvSpPr>
          <p:cNvPr id="10" name="TextBox 9"/>
          <p:cNvSpPr txBox="1"/>
          <p:nvPr userDrawn="1"/>
        </p:nvSpPr>
        <p:spPr bwMode="auto">
          <a:xfrm>
            <a:off x="985777" y="6475711"/>
            <a:ext cx="3922287" cy="261610"/>
          </a:xfrm>
          <a:prstGeom prst="rect">
            <a:avLst/>
          </a:prstGeom>
          <a:noFill/>
          <a:ln w="9525">
            <a:noFill/>
            <a:miter lim="800000"/>
            <a:headEnd/>
            <a:tailEnd/>
          </a:ln>
        </p:spPr>
        <p:txBody>
          <a:bodyPr wrap="square" lIns="0" tIns="0" rIns="0" rtlCol="0" anchor="b">
            <a:prstTxWarp prst="textNoShape">
              <a:avLst/>
            </a:prstTxWarp>
            <a:spAutoFit/>
          </a:bodyPr>
          <a:lstStyle/>
          <a:p>
            <a:pPr eaLnBrk="0" hangingPunct="0"/>
            <a:r>
              <a:rPr lang="en-US" sz="1400" i="0" dirty="0">
                <a:solidFill>
                  <a:schemeClr val="bg1"/>
                </a:solidFill>
                <a:latin typeface="Times New Roman" charset="0"/>
                <a:ea typeface="Times New Roman" charset="0"/>
                <a:cs typeface="Times New Roman" charset="0"/>
              </a:rPr>
              <a:t>U.S. Energy Information Administration</a:t>
            </a:r>
          </a:p>
        </p:txBody>
      </p:sp>
      <p:cxnSp>
        <p:nvCxnSpPr>
          <p:cNvPr id="3" name="Straight Connector 2"/>
          <p:cNvCxnSpPr/>
          <p:nvPr userDrawn="1"/>
        </p:nvCxnSpPr>
        <p:spPr>
          <a:xfrm>
            <a:off x="0" y="6366270"/>
            <a:ext cx="121920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2" name="Oval 11"/>
          <p:cNvSpPr/>
          <p:nvPr userDrawn="1"/>
        </p:nvSpPr>
        <p:spPr>
          <a:xfrm>
            <a:off x="11521497" y="6424743"/>
            <a:ext cx="390503" cy="388030"/>
          </a:xfrm>
          <a:prstGeom prst="ellipse">
            <a:avLst/>
          </a:prstGeom>
          <a:no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3" name="TextBox 12"/>
          <p:cNvSpPr txBox="1"/>
          <p:nvPr userDrawn="1"/>
        </p:nvSpPr>
        <p:spPr>
          <a:xfrm>
            <a:off x="9790771" y="6485687"/>
            <a:ext cx="1682962" cy="292388"/>
          </a:xfrm>
          <a:prstGeom prst="rect">
            <a:avLst/>
          </a:prstGeom>
          <a:noFill/>
        </p:spPr>
        <p:txBody>
          <a:bodyPr wrap="square" rtlCol="0">
            <a:spAutoFit/>
          </a:bodyPr>
          <a:lstStyle/>
          <a:p>
            <a:pPr algn="l"/>
            <a:r>
              <a:rPr lang="en-US" sz="1300" dirty="0">
                <a:solidFill>
                  <a:schemeClr val="tx1">
                    <a:lumMod val="65000"/>
                    <a:lumOff val="35000"/>
                  </a:schemeClr>
                </a:solidFill>
                <a:latin typeface="+mn-lt"/>
              </a:rPr>
              <a:t>www.eia.gov/aeo</a:t>
            </a:r>
          </a:p>
        </p:txBody>
      </p:sp>
      <p:sp>
        <p:nvSpPr>
          <p:cNvPr id="14" name="TextBox 13"/>
          <p:cNvSpPr txBox="1"/>
          <p:nvPr userDrawn="1"/>
        </p:nvSpPr>
        <p:spPr>
          <a:xfrm>
            <a:off x="8475485" y="6485687"/>
            <a:ext cx="1223762" cy="292388"/>
          </a:xfrm>
          <a:prstGeom prst="rect">
            <a:avLst/>
          </a:prstGeom>
          <a:noFill/>
        </p:spPr>
        <p:txBody>
          <a:bodyPr wrap="square" rtlCol="0">
            <a:spAutoFit/>
          </a:bodyPr>
          <a:lstStyle/>
          <a:p>
            <a:pPr algn="r"/>
            <a:r>
              <a:rPr lang="en-US" sz="1300" b="1" dirty="0">
                <a:solidFill>
                  <a:schemeClr val="accent1"/>
                </a:solidFill>
              </a:rPr>
              <a:t>#</a:t>
            </a:r>
            <a:r>
              <a:rPr lang="en-US" sz="1300" dirty="0">
                <a:solidFill>
                  <a:schemeClr val="accent1"/>
                </a:solidFill>
              </a:rPr>
              <a:t>AEO2020</a:t>
            </a:r>
          </a:p>
        </p:txBody>
      </p:sp>
      <p:cxnSp>
        <p:nvCxnSpPr>
          <p:cNvPr id="15" name="Straight Connector 14"/>
          <p:cNvCxnSpPr/>
          <p:nvPr userDrawn="1"/>
        </p:nvCxnSpPr>
        <p:spPr>
          <a:xfrm>
            <a:off x="9750828" y="6485687"/>
            <a:ext cx="0" cy="282198"/>
          </a:xfrm>
          <a:prstGeom prst="line">
            <a:avLst/>
          </a:prstGeom>
          <a:ln w="19050" cmpd="sng">
            <a:solidFill>
              <a:schemeClr val="bg2">
                <a:lumMod val="25000"/>
                <a:lumOff val="75000"/>
              </a:schemeClr>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userDrawn="1"/>
        </p:nvSpPr>
        <p:spPr>
          <a:xfrm>
            <a:off x="305261" y="6473381"/>
            <a:ext cx="4050539" cy="276999"/>
          </a:xfrm>
          <a:prstGeom prst="rect">
            <a:avLst/>
          </a:prstGeom>
          <a:noFill/>
        </p:spPr>
        <p:txBody>
          <a:bodyPr wrap="square" rtlCol="0">
            <a:spAutoFit/>
          </a:bodyPr>
          <a:lstStyle/>
          <a:p>
            <a:pPr algn="l"/>
            <a:r>
              <a:rPr lang="en-US" sz="1200" b="0" dirty="0">
                <a:solidFill>
                  <a:schemeClr val="tx1">
                    <a:lumMod val="65000"/>
                    <a:lumOff val="35000"/>
                  </a:schemeClr>
                </a:solidFill>
                <a:latin typeface="Times New Roman"/>
                <a:cs typeface="Times New Roman"/>
              </a:rPr>
              <a:t>U.S. Energy</a:t>
            </a:r>
            <a:r>
              <a:rPr lang="en-US" sz="1200" b="0" baseline="0" dirty="0">
                <a:solidFill>
                  <a:schemeClr val="tx1">
                    <a:lumMod val="65000"/>
                    <a:lumOff val="35000"/>
                  </a:schemeClr>
                </a:solidFill>
                <a:latin typeface="Times New Roman"/>
                <a:cs typeface="Times New Roman"/>
              </a:rPr>
              <a:t> Information Administration</a:t>
            </a:r>
            <a:endParaRPr lang="en-US" sz="1200" b="0" dirty="0">
              <a:solidFill>
                <a:schemeClr val="tx1">
                  <a:lumMod val="65000"/>
                  <a:lumOff val="35000"/>
                </a:schemeClr>
              </a:solidFill>
              <a:latin typeface="Times New Roman"/>
              <a:cs typeface="Times New Roman"/>
            </a:endParaRPr>
          </a:p>
        </p:txBody>
      </p:sp>
      <p:sp>
        <p:nvSpPr>
          <p:cNvPr id="20" name="Rectangle 19"/>
          <p:cNvSpPr/>
          <p:nvPr userDrawn="1"/>
        </p:nvSpPr>
        <p:spPr bwMode="auto">
          <a:xfrm>
            <a:off x="0" y="210224"/>
            <a:ext cx="12192000" cy="92075"/>
          </a:xfrm>
          <a:prstGeom prst="rect">
            <a:avLst/>
          </a:prstGeom>
          <a:solidFill>
            <a:srgbClr val="169DD8"/>
          </a:solidFill>
          <a:ln w="9525" cap="flat" cmpd="sng" algn="ctr">
            <a:noFill/>
            <a:prstDash val="solid"/>
            <a:round/>
            <a:headEnd type="none" w="med" len="med"/>
            <a:tailEnd type="none" w="med" len="med"/>
          </a:ln>
          <a:effectLst/>
        </p:spPr>
        <p:txBody>
          <a:bodyPr/>
          <a:lstStyle/>
          <a:p>
            <a:pPr eaLnBrk="0" hangingPunct="0"/>
            <a:endParaRPr lang="en-US" sz="1800" dirty="0"/>
          </a:p>
        </p:txBody>
      </p:sp>
      <p:pic>
        <p:nvPicPr>
          <p:cNvPr id="21" name="Picture 20" descr="blueicon_1.png">
            <a:hlinkClick r:id="rId14" action="ppaction://hlinksldjump"/>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305261" y="-47212"/>
            <a:ext cx="596900" cy="609600"/>
          </a:xfrm>
          <a:prstGeom prst="rect">
            <a:avLst/>
          </a:prstGeom>
        </p:spPr>
      </p:pic>
      <p:pic>
        <p:nvPicPr>
          <p:cNvPr id="23" name="Picture 22" descr="blueicon_4.png">
            <a:hlinkClick r:id="" action="ppaction://noaction"/>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3168701" y="-47212"/>
            <a:ext cx="596900" cy="609600"/>
          </a:xfrm>
          <a:prstGeom prst="rect">
            <a:avLst/>
          </a:prstGeom>
        </p:spPr>
      </p:pic>
      <p:pic>
        <p:nvPicPr>
          <p:cNvPr id="25" name="Picture 24" descr="blueicon_5.png">
            <a:hlinkClick r:id="" action="ppaction://noaction"/>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4600421" y="-47212"/>
            <a:ext cx="596900" cy="609600"/>
          </a:xfrm>
          <a:prstGeom prst="rect">
            <a:avLst/>
          </a:prstGeom>
        </p:spPr>
      </p:pic>
      <p:pic>
        <p:nvPicPr>
          <p:cNvPr id="26" name="Picture 25" descr="blueicon_7.png">
            <a:hlinkClick r:id="" action="ppaction://noaction"/>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736981" y="-47212"/>
            <a:ext cx="596900" cy="609600"/>
          </a:xfrm>
          <a:prstGeom prst="rect">
            <a:avLst/>
          </a:prstGeom>
        </p:spPr>
      </p:pic>
      <p:pic>
        <p:nvPicPr>
          <p:cNvPr id="4" name="Picture 3"/>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6032141" y="3530"/>
            <a:ext cx="508116" cy="508116"/>
          </a:xfrm>
          <a:prstGeom prst="rect">
            <a:avLst/>
          </a:prstGeom>
        </p:spPr>
      </p:pic>
      <p:pic>
        <p:nvPicPr>
          <p:cNvPr id="5" name="Picture 4"/>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7375077" y="3530"/>
            <a:ext cx="508116" cy="508116"/>
          </a:xfrm>
          <a:prstGeom prst="rect">
            <a:avLst/>
          </a:prstGeom>
        </p:spPr>
      </p:pic>
      <p:pic>
        <p:nvPicPr>
          <p:cNvPr id="7" name="Picture 6"/>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8718013" y="-2821"/>
            <a:ext cx="508116" cy="520819"/>
          </a:xfrm>
          <a:prstGeom prst="rect">
            <a:avLst/>
          </a:prstGeom>
        </p:spPr>
      </p:pic>
      <p:pic>
        <p:nvPicPr>
          <p:cNvPr id="8" name="Picture 7"/>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10060949" y="-2821"/>
            <a:ext cx="508116" cy="520819"/>
          </a:xfrm>
          <a:prstGeom prst="rect">
            <a:avLst/>
          </a:prstGeom>
        </p:spPr>
      </p:pic>
      <p:pic>
        <p:nvPicPr>
          <p:cNvPr id="9" name="Picture 8"/>
          <p:cNvPicPr>
            <a:picLocks noChangeAspect="1"/>
          </p:cNvPicPr>
          <p:nvPr userDrawn="1"/>
        </p:nvPicPr>
        <p:blipFill>
          <a:blip r:embed="rId23">
            <a:extLst>
              <a:ext uri="{28A0092B-C50C-407E-A947-70E740481C1C}">
                <a14:useLocalDpi xmlns:a14="http://schemas.microsoft.com/office/drawing/2010/main" val="0"/>
              </a:ext>
            </a:extLst>
          </a:blip>
          <a:stretch>
            <a:fillRect/>
          </a:stretch>
        </p:blipFill>
        <p:spPr>
          <a:xfrm>
            <a:off x="11403884" y="3530"/>
            <a:ext cx="508116" cy="508116"/>
          </a:xfrm>
          <a:prstGeom prst="rect">
            <a:avLst/>
          </a:prstGeom>
        </p:spPr>
      </p:pic>
    </p:spTree>
  </p:cSld>
  <p:clrMap bg1="lt1" tx1="dk1" bg2="lt2" tx2="dk2" accent1="accent1" accent2="accent2" accent3="accent3" accent4="accent4" accent5="accent5" accent6="accent6" hlink="hlink" folHlink="folHlink"/>
  <p:sldLayoutIdLst>
    <p:sldLayoutId id="2147483679" r:id="rId1"/>
    <p:sldLayoutId id="2147483691" r:id="rId2"/>
    <p:sldLayoutId id="2147483680" r:id="rId3"/>
    <p:sldLayoutId id="2147483690" r:id="rId4"/>
    <p:sldLayoutId id="2147483685" r:id="rId5"/>
    <p:sldLayoutId id="2147483686" r:id="rId6"/>
    <p:sldLayoutId id="2147483687" r:id="rId7"/>
    <p:sldLayoutId id="2147483688" r:id="rId8"/>
    <p:sldLayoutId id="2147483682" r:id="rId9"/>
    <p:sldLayoutId id="2147483689" r:id="rId10"/>
    <p:sldLayoutId id="2147483692" r:id="rId11"/>
    <p:sldLayoutId id="2147483693" r:id="rId12"/>
  </p:sldLayoutIdLst>
  <p:hf hdr="0" ftr="0" dt="0"/>
  <p:txStyles>
    <p:titleStyle>
      <a:lvl1pPr algn="l"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chart" Target="../charts/char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hart" Target="../charts/chart6.xml"/><Relationship Id="rId4" Type="http://schemas.openxmlformats.org/officeDocument/2006/relationships/chart" Target="../charts/char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9.xml"/><Relationship Id="rId4" Type="http://schemas.openxmlformats.org/officeDocument/2006/relationships/chart" Target="../charts/char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12.xml"/><Relationship Id="rId4" Type="http://schemas.openxmlformats.org/officeDocument/2006/relationships/chart" Target="../charts/char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Emissions</a:t>
            </a:r>
          </a:p>
        </p:txBody>
      </p:sp>
      <p:sp>
        <p:nvSpPr>
          <p:cNvPr id="6" name="Text Placeholder 5"/>
          <p:cNvSpPr>
            <a:spLocks noGrp="1"/>
          </p:cNvSpPr>
          <p:nvPr>
            <p:ph type="body" sz="quarter" idx="13"/>
          </p:nvPr>
        </p:nvSpPr>
        <p:spPr/>
        <p:txBody>
          <a:bodyPr anchor="t"/>
          <a:lstStyle/>
          <a:p>
            <a:r>
              <a:rPr lang="en-US" dirty="0"/>
              <a:t>Energy-related carbon </a:t>
            </a:r>
            <a:r>
              <a:rPr lang="en-US" dirty="0" smtClean="0"/>
              <a:t>dioxide emissions </a:t>
            </a:r>
            <a:r>
              <a:rPr lang="en-US" dirty="0"/>
              <a:t>decrease until the mid-2020s in the AEO2020 Reference </a:t>
            </a:r>
            <a:r>
              <a:rPr lang="en-US" dirty="0" smtClean="0"/>
              <a:t>case </a:t>
            </a:r>
            <a:r>
              <a:rPr lang="en-US" dirty="0"/>
              <a:t>as a result of changes in the fuel mix consumed by the electric power sector.  </a:t>
            </a:r>
            <a:r>
              <a:rPr lang="en-US" dirty="0" smtClean="0"/>
              <a:t>After 2030, </a:t>
            </a:r>
            <a:r>
              <a:rPr lang="en-US" dirty="0"/>
              <a:t>increases in energy demand in the other sectors—predominantly transportation and industrial—cause emissions to increase. </a:t>
            </a:r>
            <a:endParaRPr lang="en-US" dirty="0">
              <a:cs typeface="Arial"/>
            </a:endParaRPr>
          </a:p>
        </p:txBody>
      </p:sp>
      <p:sp>
        <p:nvSpPr>
          <p:cNvPr id="4" name="Slide Number Placeholder 3"/>
          <p:cNvSpPr>
            <a:spLocks noGrp="1"/>
          </p:cNvSpPr>
          <p:nvPr>
            <p:ph type="sldNum" sz="quarter" idx="4294967295"/>
          </p:nvPr>
        </p:nvSpPr>
        <p:spPr>
          <a:xfrm>
            <a:off x="11668125" y="6421438"/>
            <a:ext cx="523875" cy="365125"/>
          </a:xfrm>
        </p:spPr>
        <p:txBody>
          <a:bodyPr/>
          <a:lstStyle/>
          <a:p>
            <a:fld id="{2D80C5C9-96E0-47EC-B500-37C5FE284639}" type="slidenum">
              <a:rPr lang="en-US" smtClean="0"/>
              <a:pPr/>
              <a:t>1</a:t>
            </a:fld>
            <a:endParaRPr lang="en-US" dirty="0"/>
          </a:p>
        </p:txBody>
      </p:sp>
    </p:spTree>
    <p:extLst>
      <p:ext uri="{BB962C8B-B14F-4D97-AF65-F5344CB8AC3E}">
        <p14:creationId xmlns:p14="http://schemas.microsoft.com/office/powerpoint/2010/main" val="33156127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2FEDFA2-A5F8-4FF1-B4D9-2CCD5E040FFA}"/>
              </a:ext>
            </a:extLst>
          </p:cNvPr>
          <p:cNvSpPr>
            <a:spLocks noGrp="1"/>
          </p:cNvSpPr>
          <p:nvPr>
            <p:ph type="title"/>
          </p:nvPr>
        </p:nvSpPr>
        <p:spPr/>
        <p:txBody>
          <a:bodyPr/>
          <a:lstStyle/>
          <a:p>
            <a:r>
              <a:rPr lang="en-US" dirty="0">
                <a:ea typeface="+mj-lt"/>
                <a:cs typeface="+mj-lt"/>
              </a:rPr>
              <a:t>—and consequently, different energy-related carbon dioxide emission profiles</a:t>
            </a:r>
            <a:endParaRPr lang="en-US">
              <a:ea typeface="+mj-lt"/>
              <a:cs typeface="+mj-lt"/>
            </a:endParaRPr>
          </a:p>
        </p:txBody>
      </p:sp>
      <p:sp>
        <p:nvSpPr>
          <p:cNvPr id="4" name="Slide Number Placeholder 3">
            <a:extLst>
              <a:ext uri="{FF2B5EF4-FFF2-40B4-BE49-F238E27FC236}">
                <a16:creationId xmlns:a16="http://schemas.microsoft.com/office/drawing/2014/main" xmlns="" id="{306A4AB4-BC21-47FD-BFF2-3F9182B7438E}"/>
              </a:ext>
            </a:extLst>
          </p:cNvPr>
          <p:cNvSpPr>
            <a:spLocks noGrp="1"/>
          </p:cNvSpPr>
          <p:nvPr>
            <p:ph type="sldNum" sz="quarter" idx="4"/>
          </p:nvPr>
        </p:nvSpPr>
        <p:spPr/>
        <p:txBody>
          <a:bodyPr/>
          <a:lstStyle/>
          <a:p>
            <a:fld id="{2D80C5C9-96E0-47EC-B500-37C5FE284639}" type="slidenum">
              <a:rPr lang="en-US" smtClean="0"/>
              <a:pPr/>
              <a:t>10</a:t>
            </a:fld>
            <a:endParaRPr lang="en-US" dirty="0"/>
          </a:p>
        </p:txBody>
      </p:sp>
      <p:sp>
        <p:nvSpPr>
          <p:cNvPr id="7" name="Text Placeholder 2">
            <a:extLst>
              <a:ext uri="{FF2B5EF4-FFF2-40B4-BE49-F238E27FC236}">
                <a16:creationId xmlns:a16="http://schemas.microsoft.com/office/drawing/2014/main" xmlns="" id="{FA8CC6B5-CCD1-4941-AC6B-4C6D1600FE4E}"/>
              </a:ext>
            </a:extLst>
          </p:cNvPr>
          <p:cNvSpPr txBox="1">
            <a:spLocks/>
          </p:cNvSpPr>
          <p:nvPr/>
        </p:nvSpPr>
        <p:spPr>
          <a:xfrm>
            <a:off x="309094" y="1302575"/>
            <a:ext cx="11144936" cy="5172687"/>
          </a:xfrm>
          <a:prstGeom prst="rect">
            <a:avLst/>
          </a:prstGeom>
        </p:spPr>
        <p:txBody>
          <a:bodyPr anchor="t"/>
          <a:lstStyle>
            <a:lvl1pPr marL="237744" indent="-237744" algn="l" defTabSz="914400" rtl="0" eaLnBrk="1" latinLnBrk="0" hangingPunct="1">
              <a:lnSpc>
                <a:spcPct val="125000"/>
              </a:lnSpc>
              <a:spcBef>
                <a:spcPts val="1600"/>
              </a:spcBef>
              <a:spcAft>
                <a:spcPts val="600"/>
              </a:spcAft>
              <a:buFont typeface="Arial" pitchFamily="34" charset="0"/>
              <a:buChar char="•"/>
              <a:defRPr sz="1400" kern="1200">
                <a:solidFill>
                  <a:schemeClr val="tx1"/>
                </a:solidFill>
                <a:latin typeface="+mn-lt"/>
                <a:ea typeface="+mn-ea"/>
                <a:cs typeface="+mn-cs"/>
              </a:defRPr>
            </a:lvl1pPr>
            <a:lvl2pPr marL="742950" indent="-28575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2pPr>
            <a:lvl3pPr marL="1143000" indent="-22860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7490" indent="-237490"/>
            <a:r>
              <a:rPr lang="en-US" sz="1800" dirty="0">
                <a:ea typeface="+mn-lt"/>
                <a:cs typeface="+mn-lt"/>
              </a:rPr>
              <a:t>The </a:t>
            </a:r>
            <a:r>
              <a:rPr lang="en-US" sz="1800" dirty="0" smtClean="0">
                <a:ea typeface="+mn-lt"/>
                <a:cs typeface="+mn-lt"/>
              </a:rPr>
              <a:t>AEO2020 High </a:t>
            </a:r>
            <a:r>
              <a:rPr lang="en-US" sz="1800" dirty="0">
                <a:ea typeface="+mn-lt"/>
                <a:cs typeface="+mn-lt"/>
              </a:rPr>
              <a:t>Renewables Cost case, which </a:t>
            </a:r>
            <a:r>
              <a:rPr lang="en-US" sz="1800" dirty="0" smtClean="0">
                <a:ea typeface="+mn-lt"/>
                <a:cs typeface="+mn-lt"/>
              </a:rPr>
              <a:t>assumes no </a:t>
            </a:r>
            <a:r>
              <a:rPr lang="en-US" sz="1800" dirty="0">
                <a:ea typeface="+mn-lt"/>
                <a:cs typeface="+mn-lt"/>
              </a:rPr>
              <a:t>further cost reductions for renewables, results in </a:t>
            </a:r>
            <a:r>
              <a:rPr lang="en-US" sz="1800" dirty="0" smtClean="0">
                <a:ea typeface="+mn-lt"/>
                <a:cs typeface="+mn-lt"/>
              </a:rPr>
              <a:t>more energy-related CO2 </a:t>
            </a:r>
            <a:r>
              <a:rPr lang="en-US" sz="1800" dirty="0">
                <a:ea typeface="+mn-lt"/>
                <a:cs typeface="+mn-lt"/>
              </a:rPr>
              <a:t>emissions </a:t>
            </a:r>
            <a:r>
              <a:rPr lang="en-US" sz="1800" dirty="0" smtClean="0">
                <a:ea typeface="+mn-lt"/>
                <a:cs typeface="+mn-lt"/>
              </a:rPr>
              <a:t>overall compared with </a:t>
            </a:r>
            <a:r>
              <a:rPr lang="en-US" sz="1800" dirty="0">
                <a:ea typeface="+mn-lt"/>
                <a:cs typeface="+mn-lt"/>
              </a:rPr>
              <a:t>the Reference </a:t>
            </a:r>
            <a:r>
              <a:rPr lang="en-US" sz="1800" dirty="0" smtClean="0">
                <a:ea typeface="+mn-lt"/>
                <a:cs typeface="+mn-lt"/>
              </a:rPr>
              <a:t>case </a:t>
            </a:r>
            <a:r>
              <a:rPr lang="en-US" sz="1800" dirty="0">
                <a:ea typeface="+mn-lt"/>
                <a:cs typeface="+mn-lt"/>
              </a:rPr>
              <a:t>throughout the projection period. Until about 2030, </a:t>
            </a:r>
            <a:r>
              <a:rPr lang="en-US" sz="1800" dirty="0" smtClean="0">
                <a:ea typeface="+mn-lt"/>
                <a:cs typeface="+mn-lt"/>
              </a:rPr>
              <a:t>emissions </a:t>
            </a:r>
            <a:r>
              <a:rPr lang="en-US" sz="1800" dirty="0">
                <a:ea typeface="+mn-lt"/>
                <a:cs typeface="+mn-lt"/>
              </a:rPr>
              <a:t>decrease as a result of </a:t>
            </a:r>
            <a:r>
              <a:rPr lang="en-US" sz="1800" dirty="0" smtClean="0">
                <a:ea typeface="+mn-lt"/>
                <a:cs typeface="+mn-lt"/>
              </a:rPr>
              <a:t>retiring coal-fired </a:t>
            </a:r>
            <a:r>
              <a:rPr lang="en-US" sz="1800" dirty="0">
                <a:ea typeface="+mn-lt"/>
                <a:cs typeface="+mn-lt"/>
              </a:rPr>
              <a:t>generation capacity. </a:t>
            </a:r>
            <a:r>
              <a:rPr lang="en-US" sz="1800" dirty="0" smtClean="0">
                <a:ea typeface="+mn-lt"/>
                <a:cs typeface="+mn-lt"/>
              </a:rPr>
              <a:t>After 2030, </a:t>
            </a:r>
            <a:r>
              <a:rPr lang="en-US" sz="1800" dirty="0">
                <a:ea typeface="+mn-lt"/>
                <a:cs typeface="+mn-lt"/>
              </a:rPr>
              <a:t>less penetration of renewables, increased natural gas-fired generation, and </a:t>
            </a:r>
            <a:r>
              <a:rPr lang="en-US" sz="1800">
                <a:ea typeface="+mn-lt"/>
                <a:cs typeface="+mn-lt"/>
              </a:rPr>
              <a:t>slightly </a:t>
            </a:r>
            <a:r>
              <a:rPr lang="en-US" sz="1800" smtClean="0">
                <a:ea typeface="+mn-lt"/>
                <a:cs typeface="+mn-lt"/>
              </a:rPr>
              <a:t>fewer </a:t>
            </a:r>
            <a:r>
              <a:rPr lang="en-US" sz="1800" dirty="0" smtClean="0">
                <a:ea typeface="+mn-lt"/>
                <a:cs typeface="+mn-lt"/>
              </a:rPr>
              <a:t>nuclear </a:t>
            </a:r>
            <a:r>
              <a:rPr lang="en-US" sz="1800" dirty="0">
                <a:ea typeface="+mn-lt"/>
                <a:cs typeface="+mn-lt"/>
              </a:rPr>
              <a:t>retirements </a:t>
            </a:r>
            <a:r>
              <a:rPr lang="en-US" sz="1800" dirty="0" smtClean="0">
                <a:ea typeface="+mn-lt"/>
                <a:cs typeface="+mn-lt"/>
              </a:rPr>
              <a:t>(compared with </a:t>
            </a:r>
            <a:r>
              <a:rPr lang="en-US" sz="1800" dirty="0">
                <a:ea typeface="+mn-lt"/>
                <a:cs typeface="+mn-lt"/>
              </a:rPr>
              <a:t>the Reference case) lead CO2 emissions to return to </a:t>
            </a:r>
            <a:r>
              <a:rPr lang="en-US" sz="1800" dirty="0" smtClean="0">
                <a:ea typeface="+mn-lt"/>
                <a:cs typeface="+mn-lt"/>
              </a:rPr>
              <a:t>nearly 2019 </a:t>
            </a:r>
            <a:r>
              <a:rPr lang="en-US" sz="1800" dirty="0">
                <a:ea typeface="+mn-lt"/>
                <a:cs typeface="+mn-lt"/>
              </a:rPr>
              <a:t>levels by 2050.</a:t>
            </a:r>
          </a:p>
          <a:p>
            <a:pPr marL="237490" indent="-237490"/>
            <a:r>
              <a:rPr lang="en-US" sz="1800" dirty="0">
                <a:ea typeface="+mn-lt"/>
                <a:cs typeface="+mn-lt"/>
              </a:rPr>
              <a:t>The Low Renewables Cost case, which has sustained cost reductions for renewables through 2050, results in </a:t>
            </a:r>
            <a:r>
              <a:rPr lang="en-US" sz="1800" dirty="0" smtClean="0">
                <a:ea typeface="+mn-lt"/>
                <a:cs typeface="+mn-lt"/>
              </a:rPr>
              <a:t>lower </a:t>
            </a:r>
            <a:r>
              <a:rPr lang="en-US" sz="1800" dirty="0">
                <a:ea typeface="+mn-lt"/>
                <a:cs typeface="+mn-lt"/>
              </a:rPr>
              <a:t>energy-related CO2 emissions overall </a:t>
            </a:r>
            <a:r>
              <a:rPr lang="en-US" sz="1800" dirty="0" smtClean="0">
                <a:ea typeface="+mn-lt"/>
                <a:cs typeface="+mn-lt"/>
              </a:rPr>
              <a:t>compared with </a:t>
            </a:r>
            <a:r>
              <a:rPr lang="en-US" sz="1800" dirty="0">
                <a:ea typeface="+mn-lt"/>
                <a:cs typeface="+mn-lt"/>
              </a:rPr>
              <a:t>the Reference case. Increasing electricity generation from renewables leads to decreasing emissions; after 2040, total emissions increase as </a:t>
            </a:r>
            <a:r>
              <a:rPr lang="en-US" sz="1800" dirty="0" smtClean="0">
                <a:ea typeface="+mn-lt"/>
                <a:cs typeface="+mn-lt"/>
              </a:rPr>
              <a:t>a </a:t>
            </a:r>
            <a:r>
              <a:rPr lang="en-US" sz="1800" dirty="0">
                <a:ea typeface="+mn-lt"/>
                <a:cs typeface="+mn-lt"/>
              </a:rPr>
              <a:t>result of increased energy demand in the transportation and industrial sectors that are less dependent upon electricity. However, in 2050, emissions remain 8% </a:t>
            </a:r>
            <a:r>
              <a:rPr lang="en-US" sz="1800" dirty="0" smtClean="0">
                <a:ea typeface="+mn-lt"/>
                <a:cs typeface="+mn-lt"/>
              </a:rPr>
              <a:t>lower than </a:t>
            </a:r>
            <a:r>
              <a:rPr lang="en-US" sz="1800" dirty="0">
                <a:ea typeface="+mn-lt"/>
                <a:cs typeface="+mn-lt"/>
              </a:rPr>
              <a:t>2019 levels. </a:t>
            </a:r>
          </a:p>
        </p:txBody>
      </p:sp>
    </p:spTree>
    <p:extLst>
      <p:ext uri="{BB962C8B-B14F-4D97-AF65-F5344CB8AC3E}">
        <p14:creationId xmlns:p14="http://schemas.microsoft.com/office/powerpoint/2010/main" val="2007068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Across end-use sectors, carbon intensity declines with changes in the fuel </a:t>
            </a:r>
            <a:r>
              <a:rPr lang="en-US" dirty="0"/>
              <a:t>mix in the AEO2020 </a:t>
            </a:r>
            <a:r>
              <a:rPr lang="en-US"/>
              <a:t>Reference </a:t>
            </a:r>
            <a:r>
              <a:rPr lang="en-US" smtClean="0"/>
              <a:t>case—</a:t>
            </a:r>
            <a:endParaRPr lang="en-US" dirty="0"/>
          </a:p>
        </p:txBody>
      </p:sp>
      <p:graphicFrame>
        <p:nvGraphicFramePr>
          <p:cNvPr id="6" name="Content Placeholder 18"/>
          <p:cNvGraphicFramePr>
            <a:graphicFrameLocks noGrp="1"/>
          </p:cNvGraphicFramePr>
          <p:nvPr>
            <p:ph sz="quarter" idx="12"/>
            <p:extLst>
              <p:ext uri="{D42A27DB-BD31-4B8C-83A1-F6EECF244321}">
                <p14:modId xmlns:p14="http://schemas.microsoft.com/office/powerpoint/2010/main" val="273331498"/>
              </p:ext>
            </p:extLst>
          </p:nvPr>
        </p:nvGraphicFramePr>
        <p:xfrm>
          <a:off x="309563" y="1427163"/>
          <a:ext cx="5659437" cy="4752975"/>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4"/>
          </p:nvPr>
        </p:nvSpPr>
        <p:spPr/>
        <p:txBody>
          <a:bodyPr/>
          <a:lstStyle/>
          <a:p>
            <a:fld id="{2D80C5C9-96E0-47EC-B500-37C5FE284639}" type="slidenum">
              <a:rPr lang="en-US" smtClean="0"/>
              <a:pPr/>
              <a:t>11</a:t>
            </a:fld>
            <a:endParaRPr lang="en-US" dirty="0"/>
          </a:p>
        </p:txBody>
      </p:sp>
      <p:graphicFrame>
        <p:nvGraphicFramePr>
          <p:cNvPr id="7" name="Content Placeholder 18"/>
          <p:cNvGraphicFramePr>
            <a:graphicFrameLocks noGrp="1"/>
          </p:cNvGraphicFramePr>
          <p:nvPr>
            <p:ph sz="quarter" idx="12"/>
            <p:extLst>
              <p:ext uri="{D42A27DB-BD31-4B8C-83A1-F6EECF244321}">
                <p14:modId xmlns:p14="http://schemas.microsoft.com/office/powerpoint/2010/main" val="1534855086"/>
              </p:ext>
            </p:extLst>
          </p:nvPr>
        </p:nvGraphicFramePr>
        <p:xfrm>
          <a:off x="6249229" y="1427163"/>
          <a:ext cx="5659437" cy="4752975"/>
        </p:xfrm>
        <a:graphic>
          <a:graphicData uri="http://schemas.openxmlformats.org/drawingml/2006/chart">
            <c:chart xmlns:c="http://schemas.openxmlformats.org/drawingml/2006/chart" xmlns:r="http://schemas.openxmlformats.org/officeDocument/2006/relationships" r:id="rId4"/>
          </a:graphicData>
        </a:graphic>
      </p:graphicFrame>
      <p:sp>
        <p:nvSpPr>
          <p:cNvPr id="2" name="Rectangle 1"/>
          <p:cNvSpPr/>
          <p:nvPr/>
        </p:nvSpPr>
        <p:spPr>
          <a:xfrm>
            <a:off x="6599718" y="5175268"/>
            <a:ext cx="4074695" cy="523220"/>
          </a:xfrm>
          <a:prstGeom prst="rect">
            <a:avLst/>
          </a:prstGeom>
        </p:spPr>
        <p:txBody>
          <a:bodyPr wrap="square">
            <a:spAutoFit/>
          </a:bodyPr>
          <a:lstStyle/>
          <a:p>
            <a:r>
              <a:rPr lang="en-US" sz="1400" b="1" dirty="0">
                <a:solidFill>
                  <a:srgbClr val="E1AB76"/>
                </a:solidFill>
              </a:rPr>
              <a:t>The electric power sector is </a:t>
            </a:r>
            <a:r>
              <a:rPr lang="en-US" sz="1400" b="1" dirty="0" smtClean="0">
                <a:solidFill>
                  <a:srgbClr val="E1AB76"/>
                </a:solidFill>
              </a:rPr>
              <a:t>redistributed to each </a:t>
            </a:r>
            <a:r>
              <a:rPr lang="en-US" sz="1400" b="1" dirty="0">
                <a:solidFill>
                  <a:srgbClr val="E1AB76"/>
                </a:solidFill>
              </a:rPr>
              <a:t>end-use sector</a:t>
            </a:r>
          </a:p>
        </p:txBody>
      </p:sp>
    </p:spTree>
    <p:extLst>
      <p:ext uri="{BB962C8B-B14F-4D97-AF65-F5344CB8AC3E}">
        <p14:creationId xmlns:p14="http://schemas.microsoft.com/office/powerpoint/2010/main" val="36711994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normAutofit lnSpcReduction="10000"/>
          </a:bodyPr>
          <a:lstStyle/>
          <a:p>
            <a:pPr fontAlgn="base"/>
            <a:r>
              <a:rPr lang="en-US" sz="1600" dirty="0"/>
              <a:t>Carbon </a:t>
            </a:r>
            <a:r>
              <a:rPr lang="en-US" sz="1600" dirty="0" smtClean="0"/>
              <a:t>intensity </a:t>
            </a:r>
            <a:r>
              <a:rPr lang="en-US" sz="1600" dirty="0"/>
              <a:t>can vary greatly depending on the mix of fuels the end-use sectors consume. Historically, the industrial sector has had the lowest </a:t>
            </a:r>
            <a:r>
              <a:rPr lang="en-US" sz="1600" dirty="0" smtClean="0"/>
              <a:t>carbon </a:t>
            </a:r>
            <a:r>
              <a:rPr lang="en-US" sz="1600" dirty="0"/>
              <a:t>intensity, as measured by CO2 emissions per British thermal </a:t>
            </a:r>
            <a:r>
              <a:rPr lang="en-US" sz="1600" dirty="0" smtClean="0"/>
              <a:t>unit. </a:t>
            </a:r>
            <a:r>
              <a:rPr lang="en-US" sz="1600" dirty="0"/>
              <a:t>The transportation sector historically has had the </a:t>
            </a:r>
            <a:r>
              <a:rPr lang="en-US" sz="1600" dirty="0" smtClean="0"/>
              <a:t>highest carbon intensity</a:t>
            </a:r>
            <a:r>
              <a:rPr lang="en-US" sz="1600" dirty="0"/>
              <a:t>, which continues in the projection because carbon-intensive petroleum remains the dominant fuel used in vehicles throughout the projection period. ​</a:t>
            </a:r>
          </a:p>
          <a:p>
            <a:pPr fontAlgn="base"/>
            <a:r>
              <a:rPr lang="en-US" sz="1600" dirty="0"/>
              <a:t>The generation fuel mix in the electric power sector has changed since the </a:t>
            </a:r>
            <a:r>
              <a:rPr lang="en-US" sz="1600" dirty="0" smtClean="0"/>
              <a:t>mid-2000s; less </a:t>
            </a:r>
            <a:r>
              <a:rPr lang="en-US" sz="1600" dirty="0"/>
              <a:t>generation </a:t>
            </a:r>
            <a:r>
              <a:rPr lang="en-US" sz="1600" dirty="0" smtClean="0"/>
              <a:t>is coming from high-carbon-intensive coal,</a:t>
            </a:r>
            <a:r>
              <a:rPr lang="en-US" sz="1600" dirty="0"/>
              <a:t> and </a:t>
            </a:r>
            <a:r>
              <a:rPr lang="en-US" sz="1600" dirty="0" smtClean="0"/>
              <a:t>more generation is coming </a:t>
            </a:r>
            <a:r>
              <a:rPr lang="en-US" sz="1600" dirty="0"/>
              <a:t>from natural gas and carbon-free renewables, such as wind and solar. </a:t>
            </a:r>
            <a:r>
              <a:rPr lang="en-US" sz="1600" dirty="0" smtClean="0"/>
              <a:t>Because of this change, </a:t>
            </a:r>
            <a:r>
              <a:rPr lang="en-US" sz="1600" dirty="0"/>
              <a:t>the </a:t>
            </a:r>
            <a:r>
              <a:rPr lang="en-US" sz="1600" dirty="0" smtClean="0"/>
              <a:t>overall carbon </a:t>
            </a:r>
            <a:r>
              <a:rPr lang="en-US" sz="1600" dirty="0"/>
              <a:t>intensity of the electric power sector </a:t>
            </a:r>
            <a:r>
              <a:rPr lang="en-US" sz="1600" dirty="0" smtClean="0"/>
              <a:t>declined </a:t>
            </a:r>
            <a:r>
              <a:rPr lang="en-US" sz="1600" dirty="0"/>
              <a:t>by 30% from the mid-2000s to 2019 and </a:t>
            </a:r>
            <a:r>
              <a:rPr lang="en-US" sz="1600" dirty="0" smtClean="0"/>
              <a:t>is expected to continue to decline through </a:t>
            </a:r>
            <a:r>
              <a:rPr lang="en-US" sz="1600" dirty="0"/>
              <a:t>2050. ​</a:t>
            </a:r>
          </a:p>
          <a:p>
            <a:pPr fontAlgn="base"/>
            <a:r>
              <a:rPr lang="en-US" sz="1600" dirty="0" smtClean="0"/>
              <a:t>If </a:t>
            </a:r>
            <a:r>
              <a:rPr lang="en-US" sz="1600" dirty="0"/>
              <a:t>the CO2 emissions from the electricity sector in the end-use sectors that consume electricity are accounted for, carbon intensity declines to a greater degree across those sectors for all AEO2020 cases. In the Reference case, the carbon intensities of the residential and commercial sectors show no decline when their direct carbon intensities are counted from 2019 to 2050. When the electric power sector energy is distributed to the end-use sectors, the residential and commercial sectors </a:t>
            </a:r>
            <a:r>
              <a:rPr lang="en-US" sz="1600" dirty="0" smtClean="0"/>
              <a:t>decline by 17% and 18%, respectively, during </a:t>
            </a:r>
            <a:r>
              <a:rPr lang="en-US" sz="1600" dirty="0"/>
              <a:t>the projection period, and the industrial sector declines by 11%. Transportation carbon intensity declines </a:t>
            </a:r>
            <a:r>
              <a:rPr lang="en-US" sz="1600"/>
              <a:t>by </a:t>
            </a:r>
            <a:r>
              <a:rPr lang="en-US" sz="1600" smtClean="0"/>
              <a:t>4%.</a:t>
            </a:r>
            <a:endParaRPr lang="en-US" dirty="0"/>
          </a:p>
        </p:txBody>
      </p:sp>
      <p:sp>
        <p:nvSpPr>
          <p:cNvPr id="3" name="Title 2"/>
          <p:cNvSpPr>
            <a:spLocks noGrp="1"/>
          </p:cNvSpPr>
          <p:nvPr>
            <p:ph type="title"/>
          </p:nvPr>
        </p:nvSpPr>
        <p:spPr/>
        <p:txBody>
          <a:bodyPr/>
          <a:lstStyle/>
          <a:p>
            <a:r>
              <a:rPr lang="en-US" dirty="0"/>
              <a:t>—despite overall increases in energy consumption​</a:t>
            </a:r>
          </a:p>
        </p:txBody>
      </p:sp>
      <p:sp>
        <p:nvSpPr>
          <p:cNvPr id="4" name="Slide Number Placeholder 3"/>
          <p:cNvSpPr>
            <a:spLocks noGrp="1"/>
          </p:cNvSpPr>
          <p:nvPr>
            <p:ph type="sldNum" sz="quarter" idx="4"/>
          </p:nvPr>
        </p:nvSpPr>
        <p:spPr/>
        <p:txBody>
          <a:bodyPr/>
          <a:lstStyle/>
          <a:p>
            <a:fld id="{2D80C5C9-96E0-47EC-B500-37C5FE284639}" type="slidenum">
              <a:rPr lang="en-US" smtClean="0"/>
              <a:pPr/>
              <a:t>12</a:t>
            </a:fld>
            <a:endParaRPr lang="en-US" dirty="0"/>
          </a:p>
        </p:txBody>
      </p:sp>
    </p:spTree>
    <p:extLst>
      <p:ext uri="{BB962C8B-B14F-4D97-AF65-F5344CB8AC3E}">
        <p14:creationId xmlns:p14="http://schemas.microsoft.com/office/powerpoint/2010/main" val="6209842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2FEDFA2-A5F8-4FF1-B4D9-2CCD5E040FFA}"/>
              </a:ext>
            </a:extLst>
          </p:cNvPr>
          <p:cNvSpPr>
            <a:spLocks noGrp="1"/>
          </p:cNvSpPr>
          <p:nvPr>
            <p:ph type="title"/>
          </p:nvPr>
        </p:nvSpPr>
        <p:spPr/>
        <p:txBody>
          <a:bodyPr>
            <a:normAutofit/>
          </a:bodyPr>
          <a:lstStyle/>
          <a:p>
            <a:r>
              <a:rPr lang="en-US" dirty="0">
                <a:ea typeface="+mj-lt"/>
                <a:cs typeface="+mj-lt"/>
              </a:rPr>
              <a:t>Economic growth </a:t>
            </a:r>
            <a:r>
              <a:rPr lang="en-US" dirty="0" smtClean="0">
                <a:ea typeface="+mj-lt"/>
                <a:cs typeface="+mj-lt"/>
              </a:rPr>
              <a:t>is the biggest factor in carbon dioxide (CO2) emissions </a:t>
            </a:r>
            <a:r>
              <a:rPr lang="en-US" dirty="0">
                <a:ea typeface="+mj-lt"/>
                <a:cs typeface="+mj-lt"/>
              </a:rPr>
              <a:t>—</a:t>
            </a:r>
            <a:r>
              <a:rPr lang="en-US" dirty="0" smtClean="0">
                <a:ea typeface="+mj-lt"/>
                <a:cs typeface="+mj-lt"/>
              </a:rPr>
              <a:t> </a:t>
            </a:r>
            <a:endParaRPr lang="en-US" dirty="0">
              <a:cs typeface="Times New Roman"/>
            </a:endParaRPr>
          </a:p>
        </p:txBody>
      </p:sp>
      <p:sp>
        <p:nvSpPr>
          <p:cNvPr id="4" name="Slide Number Placeholder 3">
            <a:extLst>
              <a:ext uri="{FF2B5EF4-FFF2-40B4-BE49-F238E27FC236}">
                <a16:creationId xmlns:a16="http://schemas.microsoft.com/office/drawing/2014/main" xmlns="" id="{306A4AB4-BC21-47FD-BFF2-3F9182B7438E}"/>
              </a:ext>
            </a:extLst>
          </p:cNvPr>
          <p:cNvSpPr>
            <a:spLocks noGrp="1"/>
          </p:cNvSpPr>
          <p:nvPr>
            <p:ph type="sldNum" sz="quarter" idx="4"/>
          </p:nvPr>
        </p:nvSpPr>
        <p:spPr/>
        <p:txBody>
          <a:bodyPr/>
          <a:lstStyle/>
          <a:p>
            <a:fld id="{2D80C5C9-96E0-47EC-B500-37C5FE284639}" type="slidenum">
              <a:rPr lang="en-US" smtClean="0"/>
              <a:pPr/>
              <a:t>2</a:t>
            </a:fld>
            <a:endParaRPr lang="en-US" dirty="0"/>
          </a:p>
        </p:txBody>
      </p:sp>
      <p:graphicFrame>
        <p:nvGraphicFramePr>
          <p:cNvPr id="6" name="Content Placeholder 18"/>
          <p:cNvGraphicFramePr>
            <a:graphicFrameLocks noGrp="1"/>
          </p:cNvGraphicFramePr>
          <p:nvPr>
            <p:ph sz="quarter" idx="12"/>
            <p:extLst>
              <p:ext uri="{D42A27DB-BD31-4B8C-83A1-F6EECF244321}">
                <p14:modId xmlns:p14="http://schemas.microsoft.com/office/powerpoint/2010/main" val="746554263"/>
              </p:ext>
            </p:extLst>
          </p:nvPr>
        </p:nvGraphicFramePr>
        <p:xfrm>
          <a:off x="449826" y="1419789"/>
          <a:ext cx="10626213" cy="47529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651438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ea typeface="+mj-lt"/>
                <a:cs typeface="+mj-lt"/>
              </a:rPr>
              <a:t>— and emissions in the High </a:t>
            </a:r>
            <a:r>
              <a:rPr lang="en-US" dirty="0">
                <a:ea typeface="+mj-lt"/>
                <a:cs typeface="+mj-lt"/>
              </a:rPr>
              <a:t>Economic Growth case </a:t>
            </a:r>
            <a:r>
              <a:rPr lang="en-US" dirty="0" smtClean="0">
                <a:ea typeface="+mj-lt"/>
                <a:cs typeface="+mj-lt"/>
              </a:rPr>
              <a:t>rise faster than the Low Economic Growth case, as</a:t>
            </a:r>
            <a:r>
              <a:rPr lang="en-US" dirty="0">
                <a:ea typeface="+mj-lt"/>
                <a:cs typeface="+mj-lt"/>
              </a:rPr>
              <a:t> </a:t>
            </a:r>
            <a:r>
              <a:rPr lang="en-US" dirty="0" smtClean="0">
                <a:ea typeface="+mj-lt"/>
                <a:cs typeface="+mj-lt"/>
              </a:rPr>
              <a:t>rapidly increasing </a:t>
            </a:r>
            <a:r>
              <a:rPr lang="en-US" dirty="0">
                <a:ea typeface="+mj-lt"/>
                <a:cs typeface="+mj-lt"/>
              </a:rPr>
              <a:t>energy demand outweighs improvements in efficiency</a:t>
            </a:r>
            <a:endParaRPr lang="en-US" dirty="0"/>
          </a:p>
        </p:txBody>
      </p:sp>
      <p:sp>
        <p:nvSpPr>
          <p:cNvPr id="4" name="Slide Number Placeholder 3"/>
          <p:cNvSpPr>
            <a:spLocks noGrp="1"/>
          </p:cNvSpPr>
          <p:nvPr>
            <p:ph type="sldNum" sz="quarter" idx="4"/>
          </p:nvPr>
        </p:nvSpPr>
        <p:spPr/>
        <p:txBody>
          <a:bodyPr/>
          <a:lstStyle/>
          <a:p>
            <a:fld id="{2D80C5C9-96E0-47EC-B500-37C5FE284639}" type="slidenum">
              <a:rPr lang="en-US" smtClean="0"/>
              <a:pPr/>
              <a:t>3</a:t>
            </a:fld>
            <a:endParaRPr lang="en-US" dirty="0"/>
          </a:p>
        </p:txBody>
      </p:sp>
      <p:sp>
        <p:nvSpPr>
          <p:cNvPr id="7" name="Text Placeholder 2">
            <a:extLst>
              <a:ext uri="{FF2B5EF4-FFF2-40B4-BE49-F238E27FC236}">
                <a16:creationId xmlns:a16="http://schemas.microsoft.com/office/drawing/2014/main" xmlns="" id="{FA8CC6B5-CCD1-4941-AC6B-4C6D1600FE4E}"/>
              </a:ext>
            </a:extLst>
          </p:cNvPr>
          <p:cNvSpPr txBox="1">
            <a:spLocks/>
          </p:cNvSpPr>
          <p:nvPr/>
        </p:nvSpPr>
        <p:spPr>
          <a:xfrm>
            <a:off x="309094" y="1302575"/>
            <a:ext cx="11170336" cy="5172687"/>
          </a:xfrm>
          <a:prstGeom prst="rect">
            <a:avLst/>
          </a:prstGeom>
        </p:spPr>
        <p:txBody>
          <a:bodyPr anchor="t"/>
          <a:lstStyle>
            <a:lvl1pPr marL="237744" indent="-237744" algn="l" defTabSz="914400" rtl="0" eaLnBrk="1" latinLnBrk="0" hangingPunct="1">
              <a:lnSpc>
                <a:spcPct val="125000"/>
              </a:lnSpc>
              <a:spcBef>
                <a:spcPts val="1600"/>
              </a:spcBef>
              <a:spcAft>
                <a:spcPts val="600"/>
              </a:spcAft>
              <a:buFont typeface="Arial" pitchFamily="34" charset="0"/>
              <a:buChar char="•"/>
              <a:defRPr sz="1400" kern="1200">
                <a:solidFill>
                  <a:schemeClr val="tx1"/>
                </a:solidFill>
                <a:latin typeface="+mn-lt"/>
                <a:ea typeface="+mn-ea"/>
                <a:cs typeface="+mn-cs"/>
              </a:defRPr>
            </a:lvl1pPr>
            <a:lvl2pPr marL="742950" indent="-28575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2pPr>
            <a:lvl3pPr marL="1143000" indent="-22860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1800" dirty="0" smtClean="0"/>
              <a:t>Economic </a:t>
            </a:r>
            <a:r>
              <a:rPr lang="en-US" sz="1800" dirty="0"/>
              <a:t>growth is the primary driver of energy demand and related </a:t>
            </a:r>
            <a:r>
              <a:rPr lang="en-US" sz="1800" dirty="0" smtClean="0"/>
              <a:t>CO2 emissions.</a:t>
            </a:r>
            <a:endParaRPr lang="en-US" sz="1800" dirty="0"/>
          </a:p>
          <a:p>
            <a:pPr lvl="0"/>
            <a:r>
              <a:rPr lang="en-US" sz="1800" dirty="0" smtClean="0"/>
              <a:t>Energy-related CO2 emissions in all AEO2020 cases decrease early in the projection period before increasing in the later years through 2050 as </a:t>
            </a:r>
            <a:r>
              <a:rPr lang="en-US" sz="1800" dirty="0"/>
              <a:t>economic growth and increasing energy demand </a:t>
            </a:r>
            <a:r>
              <a:rPr lang="en-US" sz="1800" dirty="0" smtClean="0"/>
              <a:t>outweigh </a:t>
            </a:r>
            <a:r>
              <a:rPr lang="en-US" sz="1800" dirty="0"/>
              <a:t>improvements in efficiency.</a:t>
            </a:r>
          </a:p>
          <a:p>
            <a:pPr lvl="0"/>
            <a:r>
              <a:rPr lang="en-US" sz="1800" dirty="0" smtClean="0"/>
              <a:t>In </a:t>
            </a:r>
            <a:r>
              <a:rPr lang="en-US" sz="1800" dirty="0"/>
              <a:t>the High Economic Growth </a:t>
            </a:r>
            <a:r>
              <a:rPr lang="en-US" sz="1800" dirty="0" smtClean="0"/>
              <a:t>case, CO2 emissions decrease through the late 2020s before increasing through 2050 to higher levels than in </a:t>
            </a:r>
            <a:r>
              <a:rPr lang="en-US" sz="1800" dirty="0"/>
              <a:t>2019.</a:t>
            </a:r>
          </a:p>
          <a:p>
            <a:pPr lvl="0"/>
            <a:r>
              <a:rPr lang="en-US" sz="1800" dirty="0"/>
              <a:t>In the Low Economic Growth </a:t>
            </a:r>
            <a:r>
              <a:rPr lang="en-US" sz="1800" dirty="0" smtClean="0"/>
              <a:t>case, </a:t>
            </a:r>
            <a:r>
              <a:rPr lang="en-US" sz="1800" dirty="0"/>
              <a:t>CO2 emissions decline for most of the projection period and only begin to slowly increase after 2045.</a:t>
            </a:r>
          </a:p>
          <a:p>
            <a:pPr lvl="0"/>
            <a:r>
              <a:rPr lang="en-US" sz="1800" dirty="0"/>
              <a:t>By 2050, CO2 emissions in the High Economic Growth case are 13% </a:t>
            </a:r>
            <a:r>
              <a:rPr lang="en-US" sz="1800" dirty="0" smtClean="0"/>
              <a:t>higher </a:t>
            </a:r>
            <a:r>
              <a:rPr lang="en-US" sz="1800" dirty="0"/>
              <a:t>than </a:t>
            </a:r>
            <a:r>
              <a:rPr lang="en-US" sz="1800" dirty="0" smtClean="0"/>
              <a:t>in the </a:t>
            </a:r>
            <a:r>
              <a:rPr lang="en-US" sz="1800" dirty="0"/>
              <a:t>Reference case, </a:t>
            </a:r>
            <a:r>
              <a:rPr lang="en-US" sz="1800" dirty="0" smtClean="0"/>
              <a:t>and those in </a:t>
            </a:r>
            <a:r>
              <a:rPr lang="en-US" sz="1800" dirty="0"/>
              <a:t>the Low Economic Growth case </a:t>
            </a:r>
            <a:r>
              <a:rPr lang="en-US" sz="1800" dirty="0" smtClean="0"/>
              <a:t>are </a:t>
            </a:r>
            <a:r>
              <a:rPr lang="en-US" sz="1800" dirty="0"/>
              <a:t>11% lower than </a:t>
            </a:r>
            <a:r>
              <a:rPr lang="en-US" sz="1800" dirty="0" smtClean="0"/>
              <a:t>in the </a:t>
            </a:r>
            <a:r>
              <a:rPr lang="en-US" sz="1800" dirty="0"/>
              <a:t>Reference case. </a:t>
            </a:r>
          </a:p>
        </p:txBody>
      </p:sp>
    </p:spTree>
    <p:extLst>
      <p:ext uri="{BB962C8B-B14F-4D97-AF65-F5344CB8AC3E}">
        <p14:creationId xmlns:p14="http://schemas.microsoft.com/office/powerpoint/2010/main" val="1671355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AEO2020 energy-related </a:t>
            </a:r>
            <a:r>
              <a:rPr lang="en-US" dirty="0" smtClean="0"/>
              <a:t>CO2 emissions </a:t>
            </a:r>
            <a:r>
              <a:rPr lang="en-US" dirty="0"/>
              <a:t>increase in the industrial </a:t>
            </a:r>
            <a:r>
              <a:rPr lang="en-US" dirty="0" smtClean="0"/>
              <a:t>sector</a:t>
            </a:r>
            <a:r>
              <a:rPr lang="en-US" smtClean="0"/>
              <a:t>, increase as </a:t>
            </a:r>
            <a:r>
              <a:rPr lang="en-US" dirty="0"/>
              <a:t>a result of natural </a:t>
            </a:r>
            <a:r>
              <a:rPr lang="en-US"/>
              <a:t>gas </a:t>
            </a:r>
            <a:r>
              <a:rPr lang="en-US" smtClean="0"/>
              <a:t>consumption, </a:t>
            </a:r>
            <a:r>
              <a:rPr lang="en-US" dirty="0"/>
              <a:t>but remain relatively flat in other sectors and </a:t>
            </a:r>
            <a:r>
              <a:rPr lang="en-US" dirty="0" smtClean="0"/>
              <a:t>fuel types </a:t>
            </a:r>
            <a:r>
              <a:rPr lang="en-US" dirty="0"/>
              <a:t>through 2050</a:t>
            </a:r>
          </a:p>
        </p:txBody>
      </p:sp>
      <p:graphicFrame>
        <p:nvGraphicFramePr>
          <p:cNvPr id="8" name="Content Placeholder 7"/>
          <p:cNvGraphicFramePr>
            <a:graphicFrameLocks noGrp="1"/>
          </p:cNvGraphicFramePr>
          <p:nvPr>
            <p:ph sz="quarter" idx="12"/>
            <p:extLst>
              <p:ext uri="{D42A27DB-BD31-4B8C-83A1-F6EECF244321}">
                <p14:modId xmlns:p14="http://schemas.microsoft.com/office/powerpoint/2010/main" val="1413510127"/>
              </p:ext>
            </p:extLst>
          </p:nvPr>
        </p:nvGraphicFramePr>
        <p:xfrm>
          <a:off x="309562" y="1427163"/>
          <a:ext cx="6048707" cy="47529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ontent Placeholder 8"/>
          <p:cNvGraphicFramePr>
            <a:graphicFrameLocks noGrp="1"/>
          </p:cNvGraphicFramePr>
          <p:nvPr>
            <p:ph sz="quarter" idx="13"/>
            <p:extLst>
              <p:ext uri="{D42A27DB-BD31-4B8C-83A1-F6EECF244321}">
                <p14:modId xmlns:p14="http://schemas.microsoft.com/office/powerpoint/2010/main" val="2485287262"/>
              </p:ext>
            </p:extLst>
          </p:nvPr>
        </p:nvGraphicFramePr>
        <p:xfrm>
          <a:off x="6242204" y="1427163"/>
          <a:ext cx="5741988" cy="4752975"/>
        </p:xfrm>
        <a:graphic>
          <a:graphicData uri="http://schemas.openxmlformats.org/drawingml/2006/chart">
            <c:chart xmlns:c="http://schemas.openxmlformats.org/drawingml/2006/chart" xmlns:r="http://schemas.openxmlformats.org/officeDocument/2006/relationships" r:id="rId4"/>
          </a:graphicData>
        </a:graphic>
      </p:graphicFrame>
      <p:sp>
        <p:nvSpPr>
          <p:cNvPr id="7" name="Slide Number Placeholder 6"/>
          <p:cNvSpPr>
            <a:spLocks noGrp="1"/>
          </p:cNvSpPr>
          <p:nvPr>
            <p:ph type="sldNum" sz="quarter" idx="4"/>
          </p:nvPr>
        </p:nvSpPr>
        <p:spPr/>
        <p:txBody>
          <a:bodyPr/>
          <a:lstStyle/>
          <a:p>
            <a:pPr>
              <a:defRPr/>
            </a:pPr>
            <a:fld id="{84948DD1-5963-4816-BE5A-05BCCCAC15E0}" type="slidenum">
              <a:rPr lang="en-US" smtClean="0"/>
              <a:pPr>
                <a:defRPr/>
              </a:pPr>
              <a:t>4</a:t>
            </a:fld>
            <a:endParaRPr lang="en-US" dirty="0"/>
          </a:p>
        </p:txBody>
      </p:sp>
    </p:spTree>
    <p:extLst>
      <p:ext uri="{BB962C8B-B14F-4D97-AF65-F5344CB8AC3E}">
        <p14:creationId xmlns:p14="http://schemas.microsoft.com/office/powerpoint/2010/main" val="16340672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2FEDFA2-A5F8-4FF1-B4D9-2CCD5E040FFA}"/>
              </a:ext>
            </a:extLst>
          </p:cNvPr>
          <p:cNvSpPr>
            <a:spLocks noGrp="1"/>
          </p:cNvSpPr>
          <p:nvPr>
            <p:ph type="title"/>
          </p:nvPr>
        </p:nvSpPr>
        <p:spPr/>
        <p:txBody>
          <a:bodyPr>
            <a:normAutofit/>
          </a:bodyPr>
          <a:lstStyle/>
          <a:p>
            <a:r>
              <a:rPr lang="en-US" dirty="0">
                <a:ea typeface="+mj-lt"/>
                <a:cs typeface="+mj-lt"/>
              </a:rPr>
              <a:t>Assumptions regarding crude oil prices affect energy-related </a:t>
            </a:r>
            <a:r>
              <a:rPr lang="en-US" dirty="0" smtClean="0">
                <a:ea typeface="+mj-lt"/>
                <a:cs typeface="+mj-lt"/>
              </a:rPr>
              <a:t>CO2 emissions </a:t>
            </a:r>
            <a:r>
              <a:rPr lang="en-US" dirty="0">
                <a:ea typeface="+mj-lt"/>
                <a:cs typeface="+mj-lt"/>
              </a:rPr>
              <a:t>in </a:t>
            </a:r>
            <a:r>
              <a:rPr lang="en-US" dirty="0" smtClean="0">
                <a:ea typeface="+mj-lt"/>
                <a:cs typeface="+mj-lt"/>
              </a:rPr>
              <a:t>AEO2020 —</a:t>
            </a:r>
            <a:endParaRPr lang="en-US" dirty="0">
              <a:cs typeface="Times New Roman"/>
            </a:endParaRPr>
          </a:p>
        </p:txBody>
      </p:sp>
      <p:sp>
        <p:nvSpPr>
          <p:cNvPr id="4" name="Slide Number Placeholder 3">
            <a:extLst>
              <a:ext uri="{FF2B5EF4-FFF2-40B4-BE49-F238E27FC236}">
                <a16:creationId xmlns:a16="http://schemas.microsoft.com/office/drawing/2014/main" xmlns="" id="{306A4AB4-BC21-47FD-BFF2-3F9182B7438E}"/>
              </a:ext>
            </a:extLst>
          </p:cNvPr>
          <p:cNvSpPr>
            <a:spLocks noGrp="1"/>
          </p:cNvSpPr>
          <p:nvPr>
            <p:ph type="sldNum" sz="quarter" idx="4"/>
          </p:nvPr>
        </p:nvSpPr>
        <p:spPr/>
        <p:txBody>
          <a:bodyPr/>
          <a:lstStyle/>
          <a:p>
            <a:fld id="{2D80C5C9-96E0-47EC-B500-37C5FE284639}" type="slidenum">
              <a:rPr lang="en-US" smtClean="0"/>
              <a:pPr/>
              <a:t>5</a:t>
            </a:fld>
            <a:endParaRPr lang="en-US" dirty="0"/>
          </a:p>
        </p:txBody>
      </p:sp>
      <p:graphicFrame>
        <p:nvGraphicFramePr>
          <p:cNvPr id="6" name="Content Placeholder 18"/>
          <p:cNvGraphicFramePr>
            <a:graphicFrameLocks noGrp="1"/>
          </p:cNvGraphicFramePr>
          <p:nvPr>
            <p:ph sz="quarter" idx="12"/>
            <p:extLst>
              <p:ext uri="{D42A27DB-BD31-4B8C-83A1-F6EECF244321}">
                <p14:modId xmlns:p14="http://schemas.microsoft.com/office/powerpoint/2010/main" val="3151878054"/>
              </p:ext>
            </p:extLst>
          </p:nvPr>
        </p:nvGraphicFramePr>
        <p:xfrm>
          <a:off x="112182" y="1352707"/>
          <a:ext cx="3905568" cy="500459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18"/>
          <p:cNvGraphicFramePr>
            <a:graphicFrameLocks/>
          </p:cNvGraphicFramePr>
          <p:nvPr>
            <p:extLst>
              <p:ext uri="{D42A27DB-BD31-4B8C-83A1-F6EECF244321}">
                <p14:modId xmlns:p14="http://schemas.microsoft.com/office/powerpoint/2010/main" val="2780560310"/>
              </p:ext>
            </p:extLst>
          </p:nvPr>
        </p:nvGraphicFramePr>
        <p:xfrm>
          <a:off x="4057855" y="1352707"/>
          <a:ext cx="3689001" cy="500459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ontent Placeholder 18"/>
          <p:cNvGraphicFramePr>
            <a:graphicFrameLocks/>
          </p:cNvGraphicFramePr>
          <p:nvPr>
            <p:extLst>
              <p:ext uri="{D42A27DB-BD31-4B8C-83A1-F6EECF244321}">
                <p14:modId xmlns:p14="http://schemas.microsoft.com/office/powerpoint/2010/main" val="2609607874"/>
              </p:ext>
            </p:extLst>
          </p:nvPr>
        </p:nvGraphicFramePr>
        <p:xfrm>
          <a:off x="7746856" y="1352707"/>
          <a:ext cx="3689001" cy="500459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8070180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2FEDFA2-A5F8-4FF1-B4D9-2CCD5E040FFA}"/>
              </a:ext>
            </a:extLst>
          </p:cNvPr>
          <p:cNvSpPr>
            <a:spLocks noGrp="1"/>
          </p:cNvSpPr>
          <p:nvPr>
            <p:ph type="title"/>
          </p:nvPr>
        </p:nvSpPr>
        <p:spPr/>
        <p:txBody>
          <a:bodyPr/>
          <a:lstStyle/>
          <a:p>
            <a:r>
              <a:rPr lang="en-US" dirty="0">
                <a:ea typeface="+mj-lt"/>
                <a:cs typeface="+mj-lt"/>
              </a:rPr>
              <a:t>— </a:t>
            </a:r>
            <a:r>
              <a:rPr lang="en-US" dirty="0" smtClean="0">
                <a:ea typeface="+mj-lt"/>
                <a:cs typeface="+mj-lt"/>
              </a:rPr>
              <a:t>and</a:t>
            </a:r>
            <a:r>
              <a:rPr lang="en-US" dirty="0">
                <a:ea typeface="+mj-lt"/>
                <a:cs typeface="+mj-lt"/>
              </a:rPr>
              <a:t> the oil price assumptions </a:t>
            </a:r>
            <a:r>
              <a:rPr lang="en-US" dirty="0" smtClean="0">
                <a:ea typeface="+mj-lt"/>
                <a:cs typeface="+mj-lt"/>
              </a:rPr>
              <a:t>have </a:t>
            </a:r>
            <a:r>
              <a:rPr lang="en-US" dirty="0">
                <a:ea typeface="+mj-lt"/>
                <a:cs typeface="+mj-lt"/>
              </a:rPr>
              <a:t>the greatest effect on CO2 emissions from the transportation sector</a:t>
            </a:r>
            <a:endParaRPr lang="en-US" dirty="0"/>
          </a:p>
        </p:txBody>
      </p:sp>
      <p:sp>
        <p:nvSpPr>
          <p:cNvPr id="4" name="Slide Number Placeholder 3">
            <a:extLst>
              <a:ext uri="{FF2B5EF4-FFF2-40B4-BE49-F238E27FC236}">
                <a16:creationId xmlns:a16="http://schemas.microsoft.com/office/drawing/2014/main" xmlns="" id="{306A4AB4-BC21-47FD-BFF2-3F9182B7438E}"/>
              </a:ext>
            </a:extLst>
          </p:cNvPr>
          <p:cNvSpPr>
            <a:spLocks noGrp="1"/>
          </p:cNvSpPr>
          <p:nvPr>
            <p:ph type="sldNum" sz="quarter" idx="4"/>
          </p:nvPr>
        </p:nvSpPr>
        <p:spPr/>
        <p:txBody>
          <a:bodyPr/>
          <a:lstStyle/>
          <a:p>
            <a:fld id="{2D80C5C9-96E0-47EC-B500-37C5FE284639}" type="slidenum">
              <a:rPr lang="en-US" smtClean="0"/>
              <a:pPr/>
              <a:t>6</a:t>
            </a:fld>
            <a:endParaRPr lang="en-US" dirty="0"/>
          </a:p>
        </p:txBody>
      </p:sp>
      <p:sp>
        <p:nvSpPr>
          <p:cNvPr id="7" name="Text Placeholder 2">
            <a:extLst>
              <a:ext uri="{FF2B5EF4-FFF2-40B4-BE49-F238E27FC236}">
                <a16:creationId xmlns:a16="http://schemas.microsoft.com/office/drawing/2014/main" xmlns="" id="{FA8CC6B5-CCD1-4941-AC6B-4C6D1600FE4E}"/>
              </a:ext>
            </a:extLst>
          </p:cNvPr>
          <p:cNvSpPr txBox="1">
            <a:spLocks/>
          </p:cNvSpPr>
          <p:nvPr/>
        </p:nvSpPr>
        <p:spPr>
          <a:xfrm>
            <a:off x="309094" y="1302575"/>
            <a:ext cx="11170336" cy="5172687"/>
          </a:xfrm>
          <a:prstGeom prst="rect">
            <a:avLst/>
          </a:prstGeom>
        </p:spPr>
        <p:txBody>
          <a:bodyPr anchor="t"/>
          <a:lstStyle>
            <a:lvl1pPr marL="237744" indent="-237744" algn="l" defTabSz="914400" rtl="0" eaLnBrk="1" latinLnBrk="0" hangingPunct="1">
              <a:lnSpc>
                <a:spcPct val="125000"/>
              </a:lnSpc>
              <a:spcBef>
                <a:spcPts val="1600"/>
              </a:spcBef>
              <a:spcAft>
                <a:spcPts val="600"/>
              </a:spcAft>
              <a:buFont typeface="Arial" pitchFamily="34" charset="0"/>
              <a:buChar char="•"/>
              <a:defRPr sz="1400" kern="1200">
                <a:solidFill>
                  <a:schemeClr val="tx1"/>
                </a:solidFill>
                <a:latin typeface="+mn-lt"/>
                <a:ea typeface="+mn-ea"/>
                <a:cs typeface="+mn-cs"/>
              </a:defRPr>
            </a:lvl1pPr>
            <a:lvl2pPr marL="742950" indent="-28575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2pPr>
            <a:lvl3pPr marL="1143000" indent="-22860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7490" indent="-237490">
              <a:lnSpc>
                <a:spcPct val="100000"/>
              </a:lnSpc>
              <a:spcBef>
                <a:spcPts val="0"/>
              </a:spcBef>
              <a:spcAft>
                <a:spcPts val="0"/>
              </a:spcAft>
            </a:pPr>
            <a:r>
              <a:rPr lang="en-US" sz="1800" dirty="0">
                <a:latin typeface="Arial"/>
                <a:ea typeface="+mn-lt"/>
                <a:cs typeface="Arial"/>
              </a:rPr>
              <a:t>Transportation sector emissions vary the most in the </a:t>
            </a:r>
            <a:r>
              <a:rPr lang="en-US" sz="1800" dirty="0" smtClean="0">
                <a:latin typeface="Arial"/>
                <a:ea typeface="+mn-lt"/>
                <a:cs typeface="Arial"/>
              </a:rPr>
              <a:t>AEO2020 price </a:t>
            </a:r>
            <a:r>
              <a:rPr lang="en-US" sz="1800" dirty="0">
                <a:latin typeface="Arial"/>
                <a:ea typeface="+mn-lt"/>
                <a:cs typeface="Arial"/>
              </a:rPr>
              <a:t>cases because petroleum-related emissions dominate the transportation sector. </a:t>
            </a:r>
          </a:p>
          <a:p>
            <a:pPr marL="237490" indent="-237490">
              <a:lnSpc>
                <a:spcPct val="100000"/>
              </a:lnSpc>
              <a:spcBef>
                <a:spcPts val="0"/>
              </a:spcBef>
              <a:spcAft>
                <a:spcPts val="0"/>
              </a:spcAft>
            </a:pPr>
            <a:endParaRPr lang="en-US" sz="1800" dirty="0">
              <a:latin typeface="Arial"/>
              <a:ea typeface="+mn-lt"/>
              <a:cs typeface="Arial"/>
            </a:endParaRPr>
          </a:p>
          <a:p>
            <a:pPr marL="237490" indent="-237490">
              <a:lnSpc>
                <a:spcPct val="100000"/>
              </a:lnSpc>
              <a:spcBef>
                <a:spcPts val="0"/>
              </a:spcBef>
              <a:spcAft>
                <a:spcPts val="0"/>
              </a:spcAft>
            </a:pPr>
            <a:r>
              <a:rPr lang="en-US" sz="1800" dirty="0">
                <a:latin typeface="Arial"/>
                <a:ea typeface="+mn-lt"/>
                <a:cs typeface="Calibri"/>
              </a:rPr>
              <a:t>In the Low Oil Price case, after an early decline, emissions increase to almost 2019 levels by 2050.  Low-priced petroleum products trigger increased demand that results in greater </a:t>
            </a:r>
            <a:r>
              <a:rPr lang="en-US" sz="1800" dirty="0" smtClean="0">
                <a:latin typeface="Arial"/>
                <a:ea typeface="+mn-lt"/>
                <a:cs typeface="Calibri"/>
              </a:rPr>
              <a:t>CO2 emissions </a:t>
            </a:r>
            <a:r>
              <a:rPr lang="en-US" sz="1800" dirty="0">
                <a:latin typeface="Arial"/>
                <a:ea typeface="+mn-lt"/>
                <a:cs typeface="Calibri"/>
              </a:rPr>
              <a:t>than </a:t>
            </a:r>
            <a:r>
              <a:rPr lang="en-US" sz="1800" dirty="0" smtClean="0">
                <a:latin typeface="Arial"/>
                <a:ea typeface="+mn-lt"/>
                <a:cs typeface="Calibri"/>
              </a:rPr>
              <a:t>in the </a:t>
            </a:r>
            <a:r>
              <a:rPr lang="en-US" sz="1800" dirty="0">
                <a:latin typeface="Arial"/>
                <a:ea typeface="+mn-lt"/>
                <a:cs typeface="Calibri"/>
              </a:rPr>
              <a:t>Reference case. </a:t>
            </a:r>
            <a:endParaRPr lang="en-US" sz="1800" dirty="0">
              <a:latin typeface="Arial"/>
              <a:ea typeface="+mn-lt"/>
              <a:cs typeface="+mn-lt"/>
            </a:endParaRPr>
          </a:p>
          <a:p>
            <a:pPr marL="237490" indent="-237490">
              <a:lnSpc>
                <a:spcPct val="100000"/>
              </a:lnSpc>
              <a:spcBef>
                <a:spcPts val="0"/>
              </a:spcBef>
              <a:spcAft>
                <a:spcPts val="0"/>
              </a:spcAft>
            </a:pPr>
            <a:endParaRPr lang="en-US" sz="1800" dirty="0">
              <a:latin typeface="Arial"/>
              <a:ea typeface="+mn-lt"/>
              <a:cs typeface="Calibri"/>
            </a:endParaRPr>
          </a:p>
          <a:p>
            <a:pPr marL="237490" indent="-237490">
              <a:lnSpc>
                <a:spcPct val="100000"/>
              </a:lnSpc>
              <a:spcBef>
                <a:spcPts val="0"/>
              </a:spcBef>
              <a:spcAft>
                <a:spcPts val="0"/>
              </a:spcAft>
            </a:pPr>
            <a:r>
              <a:rPr lang="en-US" sz="1800" dirty="0" smtClean="0">
                <a:latin typeface="Arial"/>
                <a:ea typeface="+mn-lt"/>
                <a:cs typeface="Calibri"/>
              </a:rPr>
              <a:t>In the </a:t>
            </a:r>
            <a:r>
              <a:rPr lang="en-US" sz="1800" dirty="0">
                <a:latin typeface="Arial"/>
                <a:ea typeface="+mn-lt"/>
                <a:cs typeface="Calibri"/>
              </a:rPr>
              <a:t>High Oil Price </a:t>
            </a:r>
            <a:r>
              <a:rPr lang="en-US" sz="1800" dirty="0" smtClean="0">
                <a:latin typeface="Arial"/>
                <a:ea typeface="+mn-lt"/>
                <a:cs typeface="Calibri"/>
              </a:rPr>
              <a:t>case, emissions decrease</a:t>
            </a:r>
            <a:r>
              <a:rPr lang="en-US" sz="1800" dirty="0">
                <a:latin typeface="Arial"/>
                <a:ea typeface="+mn-lt"/>
                <a:cs typeface="Calibri"/>
              </a:rPr>
              <a:t> compared </a:t>
            </a:r>
            <a:r>
              <a:rPr lang="en-US" sz="1800" dirty="0" smtClean="0">
                <a:latin typeface="Arial"/>
                <a:ea typeface="+mn-lt"/>
                <a:cs typeface="Calibri"/>
              </a:rPr>
              <a:t>with </a:t>
            </a:r>
            <a:r>
              <a:rPr lang="en-US" sz="1800" dirty="0">
                <a:latin typeface="Arial"/>
                <a:ea typeface="+mn-lt"/>
                <a:cs typeface="Calibri"/>
              </a:rPr>
              <a:t>the Reference case.  Higher petroleum product prices reduce demand for petroleum products, leading to lower CO2 emissions. </a:t>
            </a:r>
            <a:endParaRPr lang="en-US" sz="1800" dirty="0">
              <a:latin typeface="Arial"/>
              <a:ea typeface="+mn-lt"/>
              <a:cs typeface="Arial"/>
            </a:endParaRPr>
          </a:p>
          <a:p>
            <a:pPr marL="237490" indent="-237490">
              <a:lnSpc>
                <a:spcPct val="100000"/>
              </a:lnSpc>
              <a:spcBef>
                <a:spcPts val="0"/>
              </a:spcBef>
              <a:spcAft>
                <a:spcPts val="0"/>
              </a:spcAft>
            </a:pPr>
            <a:endParaRPr lang="en-US" sz="1800" dirty="0">
              <a:latin typeface="Arial"/>
              <a:ea typeface="+mn-lt"/>
              <a:cs typeface="Calibri"/>
            </a:endParaRPr>
          </a:p>
          <a:p>
            <a:pPr marL="237490" indent="-237490">
              <a:lnSpc>
                <a:spcPct val="100000"/>
              </a:lnSpc>
              <a:spcBef>
                <a:spcPts val="0"/>
              </a:spcBef>
              <a:spcAft>
                <a:spcPts val="0"/>
              </a:spcAft>
            </a:pPr>
            <a:r>
              <a:rPr lang="en-US" sz="1800" dirty="0">
                <a:latin typeface="Arial"/>
                <a:ea typeface="+mn-lt"/>
                <a:cs typeface="Calibri"/>
              </a:rPr>
              <a:t>In the Low Oil Price case, transportation CO2 emissions are 1,874 million metric tons (</a:t>
            </a:r>
            <a:r>
              <a:rPr lang="en-US" sz="1800" dirty="0" err="1">
                <a:latin typeface="Arial"/>
                <a:ea typeface="+mn-lt"/>
                <a:cs typeface="Calibri"/>
              </a:rPr>
              <a:t>MMmt</a:t>
            </a:r>
            <a:r>
              <a:rPr lang="en-US" sz="1800" dirty="0">
                <a:latin typeface="Arial"/>
                <a:ea typeface="+mn-lt"/>
                <a:cs typeface="Calibri"/>
              </a:rPr>
              <a:t>) by 2050.  In the High Oil Price case, transportation-related CO2 emissions are 1,495 </a:t>
            </a:r>
            <a:r>
              <a:rPr lang="en-US" sz="1800" dirty="0" err="1">
                <a:latin typeface="Arial"/>
                <a:ea typeface="+mn-lt"/>
                <a:cs typeface="Calibri"/>
              </a:rPr>
              <a:t>MMmt</a:t>
            </a:r>
            <a:r>
              <a:rPr lang="en-US" sz="1800" dirty="0">
                <a:latin typeface="Arial"/>
                <a:ea typeface="+mn-lt"/>
                <a:cs typeface="Calibri"/>
              </a:rPr>
              <a:t>.</a:t>
            </a:r>
          </a:p>
          <a:p>
            <a:pPr marL="237490" indent="-237490">
              <a:lnSpc>
                <a:spcPct val="100000"/>
              </a:lnSpc>
              <a:spcBef>
                <a:spcPts val="0"/>
              </a:spcBef>
              <a:spcAft>
                <a:spcPts val="0"/>
              </a:spcAft>
            </a:pPr>
            <a:endParaRPr lang="en-US" sz="1800" dirty="0">
              <a:latin typeface="Arial"/>
              <a:ea typeface="+mn-lt"/>
              <a:cs typeface="Calibri"/>
            </a:endParaRPr>
          </a:p>
          <a:p>
            <a:pPr marL="237490" indent="-237490">
              <a:lnSpc>
                <a:spcPct val="100000"/>
              </a:lnSpc>
              <a:spcBef>
                <a:spcPts val="0"/>
              </a:spcBef>
              <a:spcAft>
                <a:spcPts val="0"/>
              </a:spcAft>
            </a:pPr>
            <a:r>
              <a:rPr lang="en-US" sz="1800" dirty="0">
                <a:latin typeface="Arial"/>
                <a:ea typeface="+mn-lt"/>
                <a:cs typeface="Calibri"/>
              </a:rPr>
              <a:t>The industrial sector is the next most responsive sector to petroleum prices.  In the Low Oil Price case, CO2 </a:t>
            </a:r>
            <a:r>
              <a:rPr lang="en-US" sz="1800" dirty="0" smtClean="0">
                <a:latin typeface="Arial"/>
                <a:ea typeface="+mn-lt"/>
                <a:cs typeface="Calibri"/>
              </a:rPr>
              <a:t>emissions from the industrial sector </a:t>
            </a:r>
            <a:r>
              <a:rPr lang="en-US" sz="1800" dirty="0">
                <a:latin typeface="Arial"/>
                <a:ea typeface="+mn-lt"/>
                <a:cs typeface="Calibri"/>
              </a:rPr>
              <a:t>are 1,683 </a:t>
            </a:r>
            <a:r>
              <a:rPr lang="en-US" sz="1800" dirty="0" err="1">
                <a:latin typeface="Arial"/>
                <a:ea typeface="+mn-lt"/>
                <a:cs typeface="Calibri"/>
              </a:rPr>
              <a:t>MMmt</a:t>
            </a:r>
            <a:r>
              <a:rPr lang="en-US" sz="1800" dirty="0">
                <a:latin typeface="Arial"/>
                <a:ea typeface="+mn-lt"/>
                <a:cs typeface="Calibri"/>
              </a:rPr>
              <a:t> by </a:t>
            </a:r>
            <a:r>
              <a:rPr lang="en-US" sz="1800" dirty="0" smtClean="0">
                <a:latin typeface="Arial"/>
                <a:ea typeface="+mn-lt"/>
                <a:cs typeface="Calibri"/>
              </a:rPr>
              <a:t>2050, </a:t>
            </a:r>
            <a:r>
              <a:rPr lang="en-US" sz="1800" dirty="0">
                <a:latin typeface="Arial"/>
                <a:ea typeface="+mn-lt"/>
                <a:cs typeface="Calibri"/>
              </a:rPr>
              <a:t>and in the High Oil Price case, they are 1,589 </a:t>
            </a:r>
            <a:r>
              <a:rPr lang="en-US" sz="1800" dirty="0" err="1">
                <a:latin typeface="Arial"/>
                <a:ea typeface="+mn-lt"/>
                <a:cs typeface="Calibri"/>
              </a:rPr>
              <a:t>MMmt</a:t>
            </a:r>
            <a:r>
              <a:rPr lang="en-US" sz="1800" dirty="0">
                <a:latin typeface="Arial"/>
                <a:ea typeface="+mn-lt"/>
                <a:cs typeface="Calibri"/>
              </a:rPr>
              <a:t>.</a:t>
            </a:r>
            <a:endParaRPr lang="en-US" sz="1800" dirty="0">
              <a:latin typeface="Arial"/>
              <a:cs typeface="Calibri"/>
            </a:endParaRPr>
          </a:p>
        </p:txBody>
      </p:sp>
    </p:spTree>
    <p:extLst>
      <p:ext uri="{BB962C8B-B14F-4D97-AF65-F5344CB8AC3E}">
        <p14:creationId xmlns:p14="http://schemas.microsoft.com/office/powerpoint/2010/main" val="15426630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2FEDFA2-A5F8-4FF1-B4D9-2CCD5E040FFA}"/>
              </a:ext>
            </a:extLst>
          </p:cNvPr>
          <p:cNvSpPr>
            <a:spLocks noGrp="1"/>
          </p:cNvSpPr>
          <p:nvPr>
            <p:ph type="title"/>
          </p:nvPr>
        </p:nvSpPr>
        <p:spPr/>
        <p:txBody>
          <a:bodyPr/>
          <a:lstStyle/>
          <a:p>
            <a:r>
              <a:rPr lang="en-US" dirty="0">
                <a:ea typeface="+mj-lt"/>
                <a:cs typeface="+mj-lt"/>
              </a:rPr>
              <a:t>The AEO2020</a:t>
            </a:r>
            <a:r>
              <a:rPr lang="en-US" dirty="0" smtClean="0">
                <a:ea typeface="+mj-lt"/>
                <a:cs typeface="+mj-lt"/>
              </a:rPr>
              <a:t> High </a:t>
            </a:r>
            <a:r>
              <a:rPr lang="en-US" dirty="0">
                <a:ea typeface="+mj-lt"/>
                <a:cs typeface="+mj-lt"/>
              </a:rPr>
              <a:t>Oil and Gas Supply and Low Oil and Gas Supply cases have different electricity generation fuel mixes than the Reference </a:t>
            </a:r>
            <a:r>
              <a:rPr lang="en-US" dirty="0" smtClean="0">
                <a:ea typeface="+mj-lt"/>
                <a:cs typeface="+mj-lt"/>
              </a:rPr>
              <a:t>case—</a:t>
            </a:r>
            <a:endParaRPr lang="en-US" dirty="0">
              <a:ea typeface="+mj-lt"/>
              <a:cs typeface="+mj-lt"/>
            </a:endParaRPr>
          </a:p>
        </p:txBody>
      </p:sp>
      <p:sp>
        <p:nvSpPr>
          <p:cNvPr id="4" name="Slide Number Placeholder 3">
            <a:extLst>
              <a:ext uri="{FF2B5EF4-FFF2-40B4-BE49-F238E27FC236}">
                <a16:creationId xmlns:a16="http://schemas.microsoft.com/office/drawing/2014/main" xmlns="" id="{306A4AB4-BC21-47FD-BFF2-3F9182B7438E}"/>
              </a:ext>
            </a:extLst>
          </p:cNvPr>
          <p:cNvSpPr>
            <a:spLocks noGrp="1"/>
          </p:cNvSpPr>
          <p:nvPr>
            <p:ph type="sldNum" sz="quarter" idx="4"/>
          </p:nvPr>
        </p:nvSpPr>
        <p:spPr/>
        <p:txBody>
          <a:bodyPr/>
          <a:lstStyle/>
          <a:p>
            <a:fld id="{2D80C5C9-96E0-47EC-B500-37C5FE284639}" type="slidenum">
              <a:rPr lang="en-US" smtClean="0"/>
              <a:pPr/>
              <a:t>7</a:t>
            </a:fld>
            <a:endParaRPr lang="en-US" dirty="0"/>
          </a:p>
        </p:txBody>
      </p:sp>
      <p:graphicFrame>
        <p:nvGraphicFramePr>
          <p:cNvPr id="6" name="Content Placeholder 18"/>
          <p:cNvGraphicFramePr>
            <a:graphicFrameLocks noGrp="1"/>
          </p:cNvGraphicFramePr>
          <p:nvPr>
            <p:ph sz="quarter" idx="12"/>
            <p:extLst>
              <p:ext uri="{D42A27DB-BD31-4B8C-83A1-F6EECF244321}">
                <p14:modId xmlns:p14="http://schemas.microsoft.com/office/powerpoint/2010/main" val="3707159177"/>
              </p:ext>
            </p:extLst>
          </p:nvPr>
        </p:nvGraphicFramePr>
        <p:xfrm>
          <a:off x="112182" y="1294130"/>
          <a:ext cx="3906365" cy="500459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ontent Placeholder 18"/>
          <p:cNvGraphicFramePr>
            <a:graphicFrameLocks/>
          </p:cNvGraphicFramePr>
          <p:nvPr>
            <p:extLst>
              <p:ext uri="{D42A27DB-BD31-4B8C-83A1-F6EECF244321}">
                <p14:modId xmlns:p14="http://schemas.microsoft.com/office/powerpoint/2010/main" val="2621417269"/>
              </p:ext>
            </p:extLst>
          </p:nvPr>
        </p:nvGraphicFramePr>
        <p:xfrm>
          <a:off x="4018547" y="1300289"/>
          <a:ext cx="3866587" cy="500459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ontent Placeholder 18"/>
          <p:cNvGraphicFramePr>
            <a:graphicFrameLocks/>
          </p:cNvGraphicFramePr>
          <p:nvPr>
            <p:extLst>
              <p:ext uri="{D42A27DB-BD31-4B8C-83A1-F6EECF244321}">
                <p14:modId xmlns:p14="http://schemas.microsoft.com/office/powerpoint/2010/main" val="736724094"/>
              </p:ext>
            </p:extLst>
          </p:nvPr>
        </p:nvGraphicFramePr>
        <p:xfrm>
          <a:off x="7924912" y="1294130"/>
          <a:ext cx="4156441" cy="500459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1"/>
          <p:cNvSpPr txBox="1"/>
          <p:nvPr/>
        </p:nvSpPr>
        <p:spPr>
          <a:xfrm>
            <a:off x="9883502" y="5250469"/>
            <a:ext cx="852766" cy="465869"/>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100" dirty="0"/>
              <a:t>Dashed line</a:t>
            </a:r>
          </a:p>
          <a:p>
            <a:r>
              <a:rPr lang="en-US" sz="1100" dirty="0"/>
              <a:t>is nuclear</a:t>
            </a:r>
          </a:p>
        </p:txBody>
      </p:sp>
    </p:spTree>
    <p:extLst>
      <p:ext uri="{BB962C8B-B14F-4D97-AF65-F5344CB8AC3E}">
        <p14:creationId xmlns:p14="http://schemas.microsoft.com/office/powerpoint/2010/main" val="12410293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2FEDFA2-A5F8-4FF1-B4D9-2CCD5E040FFA}"/>
              </a:ext>
            </a:extLst>
          </p:cNvPr>
          <p:cNvSpPr>
            <a:spLocks noGrp="1"/>
          </p:cNvSpPr>
          <p:nvPr>
            <p:ph type="title"/>
          </p:nvPr>
        </p:nvSpPr>
        <p:spPr/>
        <p:txBody>
          <a:bodyPr/>
          <a:lstStyle/>
          <a:p>
            <a:r>
              <a:rPr lang="en-US" dirty="0">
                <a:ea typeface="+mj-lt"/>
                <a:cs typeface="+mj-lt"/>
              </a:rPr>
              <a:t>—resulting in different </a:t>
            </a:r>
            <a:r>
              <a:rPr lang="en-US" dirty="0" smtClean="0">
                <a:ea typeface="+mj-lt"/>
                <a:cs typeface="+mj-lt"/>
              </a:rPr>
              <a:t>CO2 emissions </a:t>
            </a:r>
            <a:r>
              <a:rPr lang="en-US" dirty="0">
                <a:ea typeface="+mj-lt"/>
                <a:cs typeface="+mj-lt"/>
              </a:rPr>
              <a:t>profiles </a:t>
            </a:r>
          </a:p>
        </p:txBody>
      </p:sp>
      <p:sp>
        <p:nvSpPr>
          <p:cNvPr id="4" name="Slide Number Placeholder 3">
            <a:extLst>
              <a:ext uri="{FF2B5EF4-FFF2-40B4-BE49-F238E27FC236}">
                <a16:creationId xmlns:a16="http://schemas.microsoft.com/office/drawing/2014/main" xmlns="" id="{306A4AB4-BC21-47FD-BFF2-3F9182B7438E}"/>
              </a:ext>
            </a:extLst>
          </p:cNvPr>
          <p:cNvSpPr>
            <a:spLocks noGrp="1"/>
          </p:cNvSpPr>
          <p:nvPr>
            <p:ph type="sldNum" sz="quarter" idx="4"/>
          </p:nvPr>
        </p:nvSpPr>
        <p:spPr/>
        <p:txBody>
          <a:bodyPr/>
          <a:lstStyle/>
          <a:p>
            <a:fld id="{2D80C5C9-96E0-47EC-B500-37C5FE284639}" type="slidenum">
              <a:rPr lang="en-US" smtClean="0"/>
              <a:pPr/>
              <a:t>8</a:t>
            </a:fld>
            <a:endParaRPr lang="en-US" dirty="0"/>
          </a:p>
        </p:txBody>
      </p:sp>
      <p:sp>
        <p:nvSpPr>
          <p:cNvPr id="7" name="Text Placeholder 2">
            <a:extLst>
              <a:ext uri="{FF2B5EF4-FFF2-40B4-BE49-F238E27FC236}">
                <a16:creationId xmlns:a16="http://schemas.microsoft.com/office/drawing/2014/main" xmlns="" id="{FA8CC6B5-CCD1-4941-AC6B-4C6D1600FE4E}"/>
              </a:ext>
            </a:extLst>
          </p:cNvPr>
          <p:cNvSpPr txBox="1">
            <a:spLocks/>
          </p:cNvSpPr>
          <p:nvPr/>
        </p:nvSpPr>
        <p:spPr>
          <a:xfrm>
            <a:off x="309094" y="1289875"/>
            <a:ext cx="11144936" cy="4766287"/>
          </a:xfrm>
          <a:prstGeom prst="rect">
            <a:avLst/>
          </a:prstGeom>
        </p:spPr>
        <p:txBody>
          <a:bodyPr anchor="t"/>
          <a:lstStyle>
            <a:lvl1pPr marL="237744" indent="-237744" algn="l" defTabSz="914400" rtl="0" eaLnBrk="1" latinLnBrk="0" hangingPunct="1">
              <a:lnSpc>
                <a:spcPct val="125000"/>
              </a:lnSpc>
              <a:spcBef>
                <a:spcPts val="1600"/>
              </a:spcBef>
              <a:spcAft>
                <a:spcPts val="600"/>
              </a:spcAft>
              <a:buFont typeface="Arial" pitchFamily="34" charset="0"/>
              <a:buChar char="•"/>
              <a:defRPr sz="1400" kern="1200">
                <a:solidFill>
                  <a:schemeClr val="tx1"/>
                </a:solidFill>
                <a:latin typeface="+mn-lt"/>
                <a:ea typeface="+mn-ea"/>
                <a:cs typeface="+mn-cs"/>
              </a:defRPr>
            </a:lvl1pPr>
            <a:lvl2pPr marL="742950" indent="-28575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2pPr>
            <a:lvl3pPr marL="1143000" indent="-22860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25000"/>
              </a:lnSpc>
              <a:spcBef>
                <a:spcPct val="20000"/>
              </a:spcBef>
              <a:spcAft>
                <a:spcPts val="400"/>
              </a:spcAft>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7490" indent="-237490"/>
            <a:r>
              <a:rPr lang="en-US" sz="1800" dirty="0">
                <a:ea typeface="+mn-lt"/>
                <a:cs typeface="+mn-lt"/>
              </a:rPr>
              <a:t>In the </a:t>
            </a:r>
            <a:r>
              <a:rPr lang="en-US" sz="1800" dirty="0" smtClean="0">
                <a:ea typeface="+mn-lt"/>
                <a:cs typeface="+mn-lt"/>
              </a:rPr>
              <a:t>AEO2020 High </a:t>
            </a:r>
            <a:r>
              <a:rPr lang="en-US" sz="1800" dirty="0">
                <a:ea typeface="+mn-lt"/>
                <a:cs typeface="+mn-lt"/>
              </a:rPr>
              <a:t>Oil and Gas Supply case, energy-related CO2 emissions are higher overall compared </a:t>
            </a:r>
            <a:r>
              <a:rPr lang="en-US" sz="1800" dirty="0" smtClean="0">
                <a:ea typeface="+mn-lt"/>
                <a:cs typeface="+mn-lt"/>
              </a:rPr>
              <a:t>with </a:t>
            </a:r>
            <a:r>
              <a:rPr lang="en-US" sz="1800" dirty="0">
                <a:ea typeface="+mn-lt"/>
                <a:cs typeface="+mn-lt"/>
              </a:rPr>
              <a:t>the Reference case, as a result of  increased use of natural </a:t>
            </a:r>
            <a:r>
              <a:rPr lang="en-US" sz="1800" dirty="0" smtClean="0">
                <a:ea typeface="+mn-lt"/>
                <a:cs typeface="+mn-lt"/>
              </a:rPr>
              <a:t>gas consumption, </a:t>
            </a:r>
            <a:r>
              <a:rPr lang="en-US" sz="1800" dirty="0">
                <a:ea typeface="+mn-lt"/>
                <a:cs typeface="+mn-lt"/>
              </a:rPr>
              <a:t>primarily in the electric power sector—and to a lesser </a:t>
            </a:r>
            <a:r>
              <a:rPr lang="en-US" sz="1800" dirty="0" smtClean="0">
                <a:ea typeface="+mn-lt"/>
                <a:cs typeface="+mn-lt"/>
              </a:rPr>
              <a:t>extent,</a:t>
            </a:r>
            <a:r>
              <a:rPr lang="en-US" sz="1800" dirty="0">
                <a:ea typeface="+mn-lt"/>
                <a:cs typeface="+mn-lt"/>
              </a:rPr>
              <a:t> the industrial sector. The relatively low natural gas prices in this case allows natural gas to </a:t>
            </a:r>
            <a:r>
              <a:rPr lang="en-US" sz="1800" dirty="0" smtClean="0">
                <a:ea typeface="+mn-lt"/>
                <a:cs typeface="+mn-lt"/>
              </a:rPr>
              <a:t>compete with </a:t>
            </a:r>
            <a:r>
              <a:rPr lang="en-US" sz="1800" dirty="0">
                <a:ea typeface="+mn-lt"/>
                <a:cs typeface="+mn-lt"/>
              </a:rPr>
              <a:t>renewables for new electricity generation capacity. Relatively inexpensive natural gas also accelerates nuclear retirements.</a:t>
            </a:r>
          </a:p>
          <a:p>
            <a:pPr marL="237490" indent="-237490"/>
            <a:r>
              <a:rPr lang="en-US" sz="1800" dirty="0">
                <a:ea typeface="+mn-lt"/>
                <a:cs typeface="+mn-lt"/>
              </a:rPr>
              <a:t>In the Low Oil and Gas Supply case, CO2 emissions are lower overall, </a:t>
            </a:r>
            <a:r>
              <a:rPr lang="en-US" sz="1800" dirty="0" smtClean="0">
                <a:ea typeface="+mn-lt"/>
                <a:cs typeface="+mn-lt"/>
              </a:rPr>
              <a:t>compared with</a:t>
            </a:r>
            <a:r>
              <a:rPr lang="en-US" sz="1800" dirty="0" smtClean="0">
                <a:solidFill>
                  <a:srgbClr val="FF0000"/>
                </a:solidFill>
                <a:ea typeface="+mn-lt"/>
                <a:cs typeface="+mn-lt"/>
              </a:rPr>
              <a:t> </a:t>
            </a:r>
            <a:r>
              <a:rPr lang="en-US" sz="1800" dirty="0" smtClean="0">
                <a:ea typeface="+mn-lt"/>
                <a:cs typeface="+mn-lt"/>
              </a:rPr>
              <a:t>the </a:t>
            </a:r>
            <a:r>
              <a:rPr lang="en-US" sz="1800" dirty="0">
                <a:ea typeface="+mn-lt"/>
                <a:cs typeface="+mn-lt"/>
              </a:rPr>
              <a:t>Reference case. Energy-related CO2 emissions decrease until about </a:t>
            </a:r>
            <a:r>
              <a:rPr lang="en-US" sz="1800" dirty="0" smtClean="0">
                <a:ea typeface="+mn-lt"/>
                <a:cs typeface="+mn-lt"/>
              </a:rPr>
              <a:t>2035 as a result of retiring coal-fired </a:t>
            </a:r>
            <a:r>
              <a:rPr lang="en-US" sz="1800" dirty="0">
                <a:ea typeface="+mn-lt"/>
                <a:cs typeface="+mn-lt"/>
              </a:rPr>
              <a:t>power plants, </a:t>
            </a:r>
            <a:r>
              <a:rPr lang="en-US" sz="1800" dirty="0" smtClean="0">
                <a:ea typeface="+mn-lt"/>
                <a:cs typeface="+mn-lt"/>
              </a:rPr>
              <a:t>and although they</a:t>
            </a:r>
            <a:r>
              <a:rPr lang="en-US" sz="1800" dirty="0">
                <a:ea typeface="+mn-lt"/>
                <a:cs typeface="+mn-lt"/>
              </a:rPr>
              <a:t> increase </a:t>
            </a:r>
            <a:r>
              <a:rPr lang="en-US" sz="1800" dirty="0" smtClean="0">
                <a:ea typeface="+mn-lt"/>
                <a:cs typeface="+mn-lt"/>
              </a:rPr>
              <a:t>after 2035,</a:t>
            </a:r>
            <a:r>
              <a:rPr lang="en-US" sz="1800" dirty="0">
                <a:ea typeface="+mn-lt"/>
                <a:cs typeface="+mn-lt"/>
              </a:rPr>
              <a:t> they remain 10% </a:t>
            </a:r>
            <a:r>
              <a:rPr lang="en-US" sz="1800" dirty="0" smtClean="0">
                <a:ea typeface="+mn-lt"/>
                <a:cs typeface="+mn-lt"/>
              </a:rPr>
              <a:t>lower than 2019 levels.</a:t>
            </a:r>
            <a:r>
              <a:rPr lang="en-US" sz="1800" dirty="0">
                <a:ea typeface="+mn-lt"/>
                <a:cs typeface="+mn-lt"/>
              </a:rPr>
              <a:t> The relatively high natural gas prices in this case </a:t>
            </a:r>
            <a:r>
              <a:rPr lang="en-US" sz="1800" dirty="0" smtClean="0">
                <a:ea typeface="+mn-lt"/>
                <a:cs typeface="+mn-lt"/>
              </a:rPr>
              <a:t>lead </a:t>
            </a:r>
            <a:r>
              <a:rPr lang="en-US" sz="1800" dirty="0">
                <a:ea typeface="+mn-lt"/>
                <a:cs typeface="+mn-lt"/>
              </a:rPr>
              <a:t>to </a:t>
            </a:r>
            <a:r>
              <a:rPr lang="en-US" sz="1800" dirty="0" smtClean="0">
                <a:ea typeface="+mn-lt"/>
                <a:cs typeface="+mn-lt"/>
              </a:rPr>
              <a:t>greater</a:t>
            </a:r>
            <a:r>
              <a:rPr lang="en-US" sz="1800" dirty="0" smtClean="0">
                <a:solidFill>
                  <a:srgbClr val="FF0000"/>
                </a:solidFill>
                <a:ea typeface="+mn-lt"/>
                <a:cs typeface="+mn-lt"/>
              </a:rPr>
              <a:t> </a:t>
            </a:r>
            <a:r>
              <a:rPr lang="en-US" sz="1800" dirty="0" smtClean="0">
                <a:ea typeface="+mn-lt"/>
                <a:cs typeface="+mn-lt"/>
              </a:rPr>
              <a:t>renewables </a:t>
            </a:r>
            <a:r>
              <a:rPr lang="en-US" sz="1800" dirty="0">
                <a:ea typeface="+mn-lt"/>
                <a:cs typeface="+mn-lt"/>
              </a:rPr>
              <a:t>penetration and fewer nuclear retirements. </a:t>
            </a:r>
          </a:p>
          <a:p>
            <a:pPr marL="237490" indent="-237490"/>
            <a:r>
              <a:rPr lang="en-US" sz="1800" dirty="0">
                <a:ea typeface="+mn-lt"/>
                <a:cs typeface="+mn-lt"/>
              </a:rPr>
              <a:t>By 2050, in the High Oil and Gas Supply case, fossil fuel-fired electric power generation </a:t>
            </a:r>
            <a:r>
              <a:rPr lang="en-US" sz="1800" dirty="0" smtClean="0">
                <a:ea typeface="+mn-lt"/>
                <a:cs typeface="+mn-lt"/>
              </a:rPr>
              <a:t>is 25</a:t>
            </a:r>
            <a:r>
              <a:rPr lang="en-US" sz="1800" dirty="0">
                <a:ea typeface="+mn-lt"/>
                <a:cs typeface="+mn-lt"/>
              </a:rPr>
              <a:t>% </a:t>
            </a:r>
            <a:r>
              <a:rPr lang="en-US" sz="1800" dirty="0" smtClean="0">
                <a:ea typeface="+mn-lt"/>
                <a:cs typeface="+mn-lt"/>
              </a:rPr>
              <a:t>higher than in </a:t>
            </a:r>
            <a:r>
              <a:rPr lang="en-US" sz="1800" dirty="0">
                <a:ea typeface="+mn-lt"/>
                <a:cs typeface="+mn-lt"/>
              </a:rPr>
              <a:t>the Reference case. In the Low Oil and Gas Supply case it is 34% </a:t>
            </a:r>
            <a:r>
              <a:rPr lang="en-US" sz="1800" dirty="0" smtClean="0">
                <a:ea typeface="+mn-lt"/>
                <a:cs typeface="+mn-lt"/>
              </a:rPr>
              <a:t>lower than in the Reference </a:t>
            </a:r>
            <a:r>
              <a:rPr lang="en-US" sz="1800" dirty="0">
                <a:ea typeface="+mn-lt"/>
                <a:cs typeface="+mn-lt"/>
              </a:rPr>
              <a:t>case. The High Oil and Gas Supply case emits 5,099 </a:t>
            </a:r>
            <a:r>
              <a:rPr lang="en-US" sz="1800" dirty="0" err="1" smtClean="0">
                <a:ea typeface="+mn-lt"/>
                <a:cs typeface="+mn-lt"/>
              </a:rPr>
              <a:t>MMmt</a:t>
            </a:r>
            <a:r>
              <a:rPr lang="en-US" sz="1800" dirty="0" smtClean="0">
                <a:ea typeface="+mn-lt"/>
                <a:cs typeface="+mn-lt"/>
              </a:rPr>
              <a:t> CO2, </a:t>
            </a:r>
            <a:r>
              <a:rPr lang="en-US" sz="1800" dirty="0">
                <a:ea typeface="+mn-lt"/>
                <a:cs typeface="+mn-lt"/>
              </a:rPr>
              <a:t>and the Low Oil and Gas Supply case emits 4,620 </a:t>
            </a:r>
            <a:r>
              <a:rPr lang="en-US" sz="1800" dirty="0" err="1" smtClean="0">
                <a:ea typeface="+mn-lt"/>
                <a:cs typeface="+mn-lt"/>
              </a:rPr>
              <a:t>MMmt</a:t>
            </a:r>
            <a:r>
              <a:rPr lang="en-US" sz="1800" dirty="0" smtClean="0">
                <a:ea typeface="+mn-lt"/>
                <a:cs typeface="+mn-lt"/>
              </a:rPr>
              <a:t> CO2, </a:t>
            </a:r>
            <a:r>
              <a:rPr lang="en-US" sz="1800" dirty="0">
                <a:ea typeface="+mn-lt"/>
                <a:cs typeface="+mn-lt"/>
              </a:rPr>
              <a:t>creating a range of about 478 </a:t>
            </a:r>
            <a:r>
              <a:rPr lang="en-US" sz="1800" dirty="0" err="1">
                <a:ea typeface="+mn-lt"/>
                <a:cs typeface="+mn-lt"/>
              </a:rPr>
              <a:t>MMmt</a:t>
            </a:r>
            <a:r>
              <a:rPr lang="en-US" sz="1800" dirty="0">
                <a:ea typeface="+mn-lt"/>
                <a:cs typeface="+mn-lt"/>
              </a:rPr>
              <a:t> in CO2 emissions. </a:t>
            </a:r>
            <a:endParaRPr lang="en-US" sz="1600" dirty="0">
              <a:latin typeface="Arial"/>
              <a:ea typeface="+mn-lt"/>
              <a:cs typeface="Arial"/>
            </a:endParaRPr>
          </a:p>
        </p:txBody>
      </p:sp>
    </p:spTree>
    <p:extLst>
      <p:ext uri="{BB962C8B-B14F-4D97-AF65-F5344CB8AC3E}">
        <p14:creationId xmlns:p14="http://schemas.microsoft.com/office/powerpoint/2010/main" val="30239963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62FEDFA2-A5F8-4FF1-B4D9-2CCD5E040FFA}"/>
              </a:ext>
            </a:extLst>
          </p:cNvPr>
          <p:cNvSpPr>
            <a:spLocks noGrp="1"/>
          </p:cNvSpPr>
          <p:nvPr>
            <p:ph type="title"/>
          </p:nvPr>
        </p:nvSpPr>
        <p:spPr/>
        <p:txBody>
          <a:bodyPr/>
          <a:lstStyle/>
          <a:p>
            <a:r>
              <a:rPr lang="en-US" dirty="0">
                <a:ea typeface="+mj-lt"/>
                <a:cs typeface="+mj-lt"/>
              </a:rPr>
              <a:t>Changes in AEO2020 cost assumptions for new wind and solar projects also result in different electricity generation fuel </a:t>
            </a:r>
            <a:r>
              <a:rPr lang="en-US" dirty="0" smtClean="0">
                <a:ea typeface="+mj-lt"/>
                <a:cs typeface="+mj-lt"/>
              </a:rPr>
              <a:t>mixes—</a:t>
            </a:r>
            <a:endParaRPr lang="en-US" dirty="0">
              <a:ea typeface="+mj-lt"/>
              <a:cs typeface="+mj-lt"/>
            </a:endParaRPr>
          </a:p>
        </p:txBody>
      </p:sp>
      <p:sp>
        <p:nvSpPr>
          <p:cNvPr id="4" name="Slide Number Placeholder 3">
            <a:extLst>
              <a:ext uri="{FF2B5EF4-FFF2-40B4-BE49-F238E27FC236}">
                <a16:creationId xmlns:a16="http://schemas.microsoft.com/office/drawing/2014/main" xmlns="" id="{306A4AB4-BC21-47FD-BFF2-3F9182B7438E}"/>
              </a:ext>
            </a:extLst>
          </p:cNvPr>
          <p:cNvSpPr>
            <a:spLocks noGrp="1"/>
          </p:cNvSpPr>
          <p:nvPr>
            <p:ph type="sldNum" sz="quarter" idx="4"/>
          </p:nvPr>
        </p:nvSpPr>
        <p:spPr/>
        <p:txBody>
          <a:bodyPr/>
          <a:lstStyle/>
          <a:p>
            <a:fld id="{2D80C5C9-96E0-47EC-B500-37C5FE284639}" type="slidenum">
              <a:rPr lang="en-US" smtClean="0"/>
              <a:pPr/>
              <a:t>9</a:t>
            </a:fld>
            <a:endParaRPr lang="en-US" dirty="0"/>
          </a:p>
        </p:txBody>
      </p:sp>
      <p:graphicFrame>
        <p:nvGraphicFramePr>
          <p:cNvPr id="6" name="Content Placeholder 18"/>
          <p:cNvGraphicFramePr>
            <a:graphicFrameLocks noGrp="1"/>
          </p:cNvGraphicFramePr>
          <p:nvPr>
            <p:ph sz="quarter" idx="12"/>
            <p:extLst>
              <p:ext uri="{D42A27DB-BD31-4B8C-83A1-F6EECF244321}">
                <p14:modId xmlns:p14="http://schemas.microsoft.com/office/powerpoint/2010/main" val="2683292332"/>
              </p:ext>
            </p:extLst>
          </p:nvPr>
        </p:nvGraphicFramePr>
        <p:xfrm>
          <a:off x="88072" y="1300289"/>
          <a:ext cx="3906366" cy="500459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18"/>
          <p:cNvGraphicFramePr>
            <a:graphicFrameLocks/>
          </p:cNvGraphicFramePr>
          <p:nvPr>
            <p:extLst>
              <p:ext uri="{D42A27DB-BD31-4B8C-83A1-F6EECF244321}">
                <p14:modId xmlns:p14="http://schemas.microsoft.com/office/powerpoint/2010/main" val="2972832185"/>
              </p:ext>
            </p:extLst>
          </p:nvPr>
        </p:nvGraphicFramePr>
        <p:xfrm>
          <a:off x="3994438" y="1300289"/>
          <a:ext cx="3922011" cy="500459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ontent Placeholder 18"/>
          <p:cNvGraphicFramePr>
            <a:graphicFrameLocks/>
          </p:cNvGraphicFramePr>
          <p:nvPr>
            <p:extLst>
              <p:ext uri="{D42A27DB-BD31-4B8C-83A1-F6EECF244321}">
                <p14:modId xmlns:p14="http://schemas.microsoft.com/office/powerpoint/2010/main" val="2861266793"/>
              </p:ext>
            </p:extLst>
          </p:nvPr>
        </p:nvGraphicFramePr>
        <p:xfrm>
          <a:off x="7916449" y="1309536"/>
          <a:ext cx="4093240" cy="5004590"/>
        </p:xfrm>
        <a:graphic>
          <a:graphicData uri="http://schemas.openxmlformats.org/drawingml/2006/chart">
            <c:chart xmlns:c="http://schemas.openxmlformats.org/drawingml/2006/chart" xmlns:r="http://schemas.openxmlformats.org/officeDocument/2006/relationships" r:id="rId5"/>
          </a:graphicData>
        </a:graphic>
      </p:graphicFrame>
      <p:sp>
        <p:nvSpPr>
          <p:cNvPr id="9" name="TextBox 1"/>
          <p:cNvSpPr txBox="1"/>
          <p:nvPr/>
        </p:nvSpPr>
        <p:spPr>
          <a:xfrm>
            <a:off x="9969780" y="5123388"/>
            <a:ext cx="852766" cy="465869"/>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100" dirty="0"/>
              <a:t>Dashed line</a:t>
            </a:r>
          </a:p>
          <a:p>
            <a:r>
              <a:rPr lang="en-US" sz="1100" dirty="0"/>
              <a:t>is nuclear</a:t>
            </a:r>
          </a:p>
        </p:txBody>
      </p:sp>
    </p:spTree>
    <p:extLst>
      <p:ext uri="{BB962C8B-B14F-4D97-AF65-F5344CB8AC3E}">
        <p14:creationId xmlns:p14="http://schemas.microsoft.com/office/powerpoint/2010/main" val="2350453275"/>
      </p:ext>
    </p:extLst>
  </p:cSld>
  <p:clrMapOvr>
    <a:masterClrMapping/>
  </p:clrMapOvr>
  <p:timing>
    <p:tnLst>
      <p:par>
        <p:cTn id="1" dur="indefinite" restart="never" nodeType="tmRoot"/>
      </p:par>
    </p:tnLst>
  </p:timing>
</p:sld>
</file>

<file path=ppt/theme/theme1.xml><?xml version="1.0" encoding="utf-8"?>
<a:theme xmlns:a="http://schemas.openxmlformats.org/drawingml/2006/main" name="eia_template">
  <a:themeElements>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EO2020_flipbook_16x9" id="{6311BBD7-A3F7-4E09-888B-EFE3EB4537D5}" vid="{5B92FA3B-6E04-4406-BB8F-98AC231438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3F6477DD4978B4DB48338919FA21222" ma:contentTypeVersion="0" ma:contentTypeDescription="Create a new document." ma:contentTypeScope="" ma:versionID="f344fefae9787d996c3413cfc6229ad6">
  <xsd:schema xmlns:xsd="http://www.w3.org/2001/XMLSchema" xmlns:xs="http://www.w3.org/2001/XMLSchema" xmlns:p="http://schemas.microsoft.com/office/2006/metadata/properties" targetNamespace="http://schemas.microsoft.com/office/2006/metadata/properties" ma:root="true" ma:fieldsID="d413257cd9829394d17656a545d5fa4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EC43D6-FD35-4D22-9E05-AE3F1A8A6304}">
  <ds:schemaRefs>
    <ds:schemaRef ds:uri="http://schemas.microsoft.com/sharepoint/v3/contenttype/forms"/>
  </ds:schemaRefs>
</ds:datastoreItem>
</file>

<file path=customXml/itemProps2.xml><?xml version="1.0" encoding="utf-8"?>
<ds:datastoreItem xmlns:ds="http://schemas.openxmlformats.org/officeDocument/2006/customXml" ds:itemID="{F185C5E1-D3C3-4D72-9232-B1A533FC2233}">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www.w3.org/XML/1998/namespace"/>
    <ds:schemaRef ds:uri="http://schemas.openxmlformats.org/package/2006/metadata/core-properties"/>
    <ds:schemaRef ds:uri="http://purl.org/dc/dcmitype/"/>
    <ds:schemaRef ds:uri="http://purl.org/dc/terms/"/>
  </ds:schemaRefs>
</ds:datastoreItem>
</file>

<file path=customXml/itemProps3.xml><?xml version="1.0" encoding="utf-8"?>
<ds:datastoreItem xmlns:ds="http://schemas.openxmlformats.org/officeDocument/2006/customXml" ds:itemID="{A006A47B-2A2D-4A9F-89BC-CD38C36446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AEO2020_flipbook_16x9</Template>
  <TotalTime>10632</TotalTime>
  <Words>700</Words>
  <Application>Microsoft Office PowerPoint</Application>
  <PresentationFormat>Widescreen</PresentationFormat>
  <Paragraphs>209</Paragraphs>
  <Slides>12</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eia_template</vt:lpstr>
      <vt:lpstr>Emissions</vt:lpstr>
      <vt:lpstr>Economic growth is the biggest factor in carbon dioxide (CO2) emissions — </vt:lpstr>
      <vt:lpstr>— and emissions in the High Economic Growth case rise faster than the Low Economic Growth case, as rapidly increasing energy demand outweighs improvements in efficiency</vt:lpstr>
      <vt:lpstr>AEO2020 energy-related CO2 emissions increase in the industrial sector, increase as a result of natural gas consumption, but remain relatively flat in other sectors and fuel types through 2050</vt:lpstr>
      <vt:lpstr>Assumptions regarding crude oil prices affect energy-related CO2 emissions in AEO2020 —</vt:lpstr>
      <vt:lpstr>— and the oil price assumptions have the greatest effect on CO2 emissions from the transportation sector</vt:lpstr>
      <vt:lpstr>The AEO2020 High Oil and Gas Supply and Low Oil and Gas Supply cases have different electricity generation fuel mixes than the Reference case—</vt:lpstr>
      <vt:lpstr>—resulting in different CO2 emissions profiles </vt:lpstr>
      <vt:lpstr>Changes in AEO2020 cost assumptions for new wind and solar projects also result in different electricity generation fuel mixes—</vt:lpstr>
      <vt:lpstr>—and consequently, different energy-related carbon dioxide emission profiles</vt:lpstr>
      <vt:lpstr>Across end-use sectors, carbon intensity declines with changes in the fuel mix in the AEO2020 Reference case—</vt:lpstr>
      <vt:lpstr>—despite overall increases in energy consumption​</vt:lpstr>
    </vt:vector>
  </TitlesOfParts>
  <Company>EIA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Linga, Vikram</dc:creator>
  <cp:lastModifiedBy>Yen, Terry</cp:lastModifiedBy>
  <cp:revision>695</cp:revision>
  <cp:lastPrinted>2018-02-05T16:56:09Z</cp:lastPrinted>
  <dcterms:created xsi:type="dcterms:W3CDTF">2019-10-09T13:42:57Z</dcterms:created>
  <dcterms:modified xsi:type="dcterms:W3CDTF">2020-02-06T22:37:16Z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0x010100E3F6477DD4978B4DB48338919FA21222</vt:lpwstr>
  </property>
</Properties>
</file>